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14"/>
  </p:notesMasterIdLst>
  <p:sldIdLst>
    <p:sldId id="4862" r:id="rId6"/>
    <p:sldId id="2147472088" r:id="rId7"/>
    <p:sldId id="4857" r:id="rId8"/>
    <p:sldId id="2147472006" r:id="rId9"/>
    <p:sldId id="2147472089" r:id="rId10"/>
    <p:sldId id="2147472007" r:id="rId11"/>
    <p:sldId id="2147472090" r:id="rId12"/>
    <p:sldId id="276"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FirstView?" id="{60D102B2-80B9-4722-AB95-1D6C927EC069}">
          <p14:sldIdLst>
            <p14:sldId id="4862"/>
            <p14:sldId id="2147472088"/>
            <p14:sldId id="4857"/>
          </p14:sldIdLst>
        </p14:section>
        <p14:section name="FirstView Products" id="{EEF7CC7B-E01A-4F0E-B6E5-E33CE8C137B8}">
          <p14:sldIdLst>
            <p14:sldId id="2147472006"/>
            <p14:sldId id="2147472089"/>
            <p14:sldId id="2147472007"/>
            <p14:sldId id="2147472090"/>
          </p14:sldIdLst>
        </p14:section>
        <p14:section name="How do I get started?" id="{13D0FB01-B7CA-49B8-A5D5-1AF949FB528F}">
          <p14:sldIdLst>
            <p14:sldId id="27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A9B33-A5D9-4F9B-8213-AD44DAA1EE37}" name="Ingram, Tiffani M" initials="ITM" userId="S::Tiffani.Ingram@firstgroup.com::3b0c8299-30c5-470b-b590-6bab3aa2d895" providerId="AD"/>
  <p188:author id="{C3152E67-9F47-0919-3B5A-836E8F7C822E}" name="Aquino, Jessica" initials="AJ" userId="S::jessica.aquino@firstgroup.com::2ea1898e-b48f-4310-9939-78da5ff4db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initials="M" lastIdx="1" clrIdx="0">
    <p:extLst>
      <p:ext uri="{19B8F6BF-5375-455C-9EA6-DF929625EA0E}">
        <p15:presenceInfo xmlns:p15="http://schemas.microsoft.com/office/powerpoint/2012/main" userId="Mich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265"/>
    <a:srgbClr val="D52B1E"/>
    <a:srgbClr val="6F2265"/>
    <a:srgbClr val="FF3F39"/>
    <a:srgbClr val="DA3F39"/>
    <a:srgbClr val="E12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6357" autoAdjust="0"/>
  </p:normalViewPr>
  <p:slideViewPr>
    <p:cSldViewPr snapToGrid="0">
      <p:cViewPr>
        <p:scale>
          <a:sx n="160" d="100"/>
          <a:sy n="160" d="100"/>
        </p:scale>
        <p:origin x="360" y="-15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98254B0-DAA8-484B-9925-9CEC67D86C08}" type="datetimeFigureOut">
              <a:rPr lang="en-US" smtClean="0"/>
              <a:t>10/18/2024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B6AF43-3CC3-064E-9E7A-04B85D4CD9C1}" type="slidenum">
              <a:rPr lang="en-US" smtClean="0"/>
              <a:t>‹#›</a:t>
            </a:fld>
            <a:endParaRPr lang="en-US"/>
          </a:p>
        </p:txBody>
      </p:sp>
    </p:spTree>
    <p:extLst>
      <p:ext uri="{BB962C8B-B14F-4D97-AF65-F5344CB8AC3E}">
        <p14:creationId xmlns:p14="http://schemas.microsoft.com/office/powerpoint/2010/main" val="175853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be67f60e52_1_8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be67f60e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ir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7ABF80-7FFE-B64F-AC19-939DEE3059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638" y="0"/>
            <a:ext cx="5948362" cy="6858000"/>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a:off x="0"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sp>
        <p:nvSpPr>
          <p:cNvPr id="2" name="Title 1"/>
          <p:cNvSpPr>
            <a:spLocks noGrp="1"/>
          </p:cNvSpPr>
          <p:nvPr>
            <p:ph type="ctrTitle" hasCustomPrompt="1"/>
          </p:nvPr>
        </p:nvSpPr>
        <p:spPr>
          <a:xfrm>
            <a:off x="201331" y="95335"/>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01331"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8" name="Picture 7" descr="Logo&#10;&#10;Description automatically generated">
            <a:extLst>
              <a:ext uri="{FF2B5EF4-FFF2-40B4-BE49-F238E27FC236}">
                <a16:creationId xmlns:a16="http://schemas.microsoft.com/office/drawing/2014/main" id="{352B3F85-5A0C-407B-8623-A601A85E5F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99" y="6041793"/>
            <a:ext cx="2452840" cy="574830"/>
          </a:xfrm>
          <a:prstGeom prst="rect">
            <a:avLst/>
          </a:prstGeom>
        </p:spPr>
      </p:pic>
    </p:spTree>
    <p:extLst>
      <p:ext uri="{BB962C8B-B14F-4D97-AF65-F5344CB8AC3E}">
        <p14:creationId xmlns:p14="http://schemas.microsoft.com/office/powerpoint/2010/main" val="233651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DIVIDER Kids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90924"/>
          </a:xfrm>
          <a:prstGeom prst="rect">
            <a:avLst/>
          </a:prstGeom>
        </p:spPr>
      </p:pic>
      <p:sp>
        <p:nvSpPr>
          <p:cNvPr id="15" name="Rectangle 14">
            <a:extLst>
              <a:ext uri="{FF2B5EF4-FFF2-40B4-BE49-F238E27FC236}">
                <a16:creationId xmlns:a16="http://schemas.microsoft.com/office/drawing/2014/main" id="{9AE66F1D-2646-4DF4-BEEA-7D05EBACFC96}"/>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23748F8A-4B84-4525-BE41-BBE4C5B11B85}"/>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DC77B785-7432-2749-984F-FDBCDFB9DAE7}"/>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pic>
        <p:nvPicPr>
          <p:cNvPr id="14" name="Picture 13" descr="Logo&#10;&#10;Description automatically generated">
            <a:extLst>
              <a:ext uri="{FF2B5EF4-FFF2-40B4-BE49-F238E27FC236}">
                <a16:creationId xmlns:a16="http://schemas.microsoft.com/office/drawing/2014/main" id="{AA12C83B-07C8-489D-8B38-EB31530F89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B7801F89-A7B0-9A21-7577-E71003236D7F}"/>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6891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Boy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6388375"/>
          </a:xfrm>
          <a:prstGeom prst="rect">
            <a:avLst/>
          </a:prstGeom>
        </p:spPr>
      </p:pic>
      <p:sp>
        <p:nvSpPr>
          <p:cNvPr id="19" name="Rectangle 18">
            <a:extLst>
              <a:ext uri="{FF2B5EF4-FFF2-40B4-BE49-F238E27FC236}">
                <a16:creationId xmlns:a16="http://schemas.microsoft.com/office/drawing/2014/main" id="{E72A2B36-13B8-4192-9E04-74337F9140E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049EB273-D5A8-488D-895C-E898C9E86BF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6281D92-DAE9-1A44-8427-99731B71D233}"/>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itle 1">
            <a:extLst>
              <a:ext uri="{FF2B5EF4-FFF2-40B4-BE49-F238E27FC236}">
                <a16:creationId xmlns:a16="http://schemas.microsoft.com/office/drawing/2014/main" id="{1A4A4000-9117-48A4-87B5-DEF519CEC738}"/>
              </a:ext>
            </a:extLst>
          </p:cNvPr>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pic>
        <p:nvPicPr>
          <p:cNvPr id="15" name="Picture 14" descr="Logo&#10;&#10;Description automatically generated">
            <a:extLst>
              <a:ext uri="{FF2B5EF4-FFF2-40B4-BE49-F238E27FC236}">
                <a16:creationId xmlns:a16="http://schemas.microsoft.com/office/drawing/2014/main" id="{AA82144F-C7E9-47B1-A76E-A0672BB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TextBox 9">
            <a:extLst>
              <a:ext uri="{FF2B5EF4-FFF2-40B4-BE49-F238E27FC236}">
                <a16:creationId xmlns:a16="http://schemas.microsoft.com/office/drawing/2014/main" id="{58CF888E-F46F-3892-5E52-CCCF773CE19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83132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Two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4D4D7-1070-42C3-96F7-954A9285797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3D959-C60B-4C1A-95B3-589863857EC5}"/>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1" name="Picture 10" descr="Logo&#10;&#10;Description automatically generated">
            <a:extLst>
              <a:ext uri="{FF2B5EF4-FFF2-40B4-BE49-F238E27FC236}">
                <a16:creationId xmlns:a16="http://schemas.microsoft.com/office/drawing/2014/main" id="{00CA379C-25D5-44A7-9F3D-BBBB3E138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0B80FCE-EF06-4D9F-AC83-9775A3038AD5}"/>
              </a:ext>
            </a:extLst>
          </p:cNvPr>
          <p:cNvSpPr>
            <a:spLocks noGrp="1"/>
          </p:cNvSpPr>
          <p:nvPr>
            <p:ph sz="half" idx="2" hasCustomPrompt="1"/>
          </p:nvPr>
        </p:nvSpPr>
        <p:spPr>
          <a:xfrm>
            <a:off x="4664365"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2D31727-DC23-45A2-A6B3-08E95B320EAD}"/>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2988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DF1DE-399C-43BD-8194-DA11E545CF5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6315C7C-9C5E-4B97-A813-DA2D63A12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05213" y="1253330"/>
            <a:ext cx="518477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CFDF6CEE-08BE-4B89-822C-3A539DC3CF26}"/>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848771FE-1A19-420A-C7A7-1044CDA7DB23}"/>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02723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578B33-261D-43DF-B47E-8DB0C9804BC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5FED2757-9276-435C-91CA-6D24D2DA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5184775" cy="4875799"/>
          </a:xfrm>
        </p:spPr>
        <p:txBody>
          <a:bodyPr/>
          <a:lstStyle>
            <a:lvl1pPr>
              <a:defRPr/>
            </a:lvl1pPr>
          </a:lstStyle>
          <a:p>
            <a:r>
              <a:rPr lang="en-US"/>
              <a:t>Click to add image</a:t>
            </a:r>
          </a:p>
        </p:txBody>
      </p:sp>
      <p:sp>
        <p:nvSpPr>
          <p:cNvPr id="7" name="Content Placeholder 2">
            <a:extLst>
              <a:ext uri="{FF2B5EF4-FFF2-40B4-BE49-F238E27FC236}">
                <a16:creationId xmlns:a16="http://schemas.microsoft.com/office/drawing/2014/main" id="{B6BB70CB-59B0-426C-83B3-9AD05A80F8E0}"/>
              </a:ext>
            </a:extLst>
          </p:cNvPr>
          <p:cNvSpPr>
            <a:spLocks noGrp="1"/>
          </p:cNvSpPr>
          <p:nvPr>
            <p:ph sz="half" idx="14" hasCustomPrompt="1"/>
          </p:nvPr>
        </p:nvSpPr>
        <p:spPr>
          <a:xfrm>
            <a:off x="5676799" y="124518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32C728A6-A555-D881-3AEB-873B4B6F85E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78654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291700-06E7-4034-ABAF-030A6B2CBD2A}"/>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04A7D15-AC0A-41E3-8EB7-B447327CA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842703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99056C1F-CB85-7A8A-4A0D-8D2132AB75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53472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Text One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17E59-78C6-405A-8D16-1E3BE246F3B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17E88EC-FE4F-4987-AF46-6D8F204103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3" name="Content Placeholder 2"/>
          <p:cNvSpPr>
            <a:spLocks noGrp="1"/>
          </p:cNvSpPr>
          <p:nvPr>
            <p:ph idx="1" hasCustomPrompt="1"/>
          </p:nvPr>
        </p:nvSpPr>
        <p:spPr>
          <a:xfrm>
            <a:off x="363179" y="1249813"/>
            <a:ext cx="8427035" cy="487375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cxnSp>
        <p:nvCxnSpPr>
          <p:cNvPr id="5" name="Straight Connector 4">
            <a:extLst>
              <a:ext uri="{FF2B5EF4-FFF2-40B4-BE49-F238E27FC236}">
                <a16:creationId xmlns:a16="http://schemas.microsoft.com/office/drawing/2014/main" id="{C23495FD-503E-4F2E-97B0-B8ED3B215798}"/>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8F47136F-9863-6873-1E63-DD66FF2F51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77526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Blank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03B53-7A0D-4BD8-8610-AFF504671534}"/>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27B2A233-77B0-4648-95C0-04F648C893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4" name="Slide Number Placeholder 3"/>
          <p:cNvSpPr>
            <a:spLocks noGrp="1"/>
          </p:cNvSpPr>
          <p:nvPr>
            <p:ph type="sldNum" sz="quarter" idx="12"/>
          </p:nvPr>
        </p:nvSpPr>
        <p:spPr/>
        <p:txBody>
          <a:bodyPr/>
          <a:lstStyle/>
          <a:p>
            <a:fld id="{930B5E46-5254-BB4F-BD1F-BB6451A0E7FD}" type="slidenum">
              <a:rPr lang="en-US" smtClean="0"/>
              <a:t>‹#›</a:t>
            </a:fld>
            <a:endParaRPr lang="en-US"/>
          </a:p>
        </p:txBody>
      </p:sp>
      <p:sp>
        <p:nvSpPr>
          <p:cNvPr id="7" name="TextBox 6">
            <a:extLst>
              <a:ext uri="{FF2B5EF4-FFF2-40B4-BE49-F238E27FC236}">
                <a16:creationId xmlns:a16="http://schemas.microsoft.com/office/drawing/2014/main" id="{E03D3427-1DFD-C263-7175-7F5C866FFD3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682302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TENT Blan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3FA21-8DD1-42A9-B54D-52479C63CC6A}"/>
              </a:ext>
            </a:extLst>
          </p:cNvPr>
          <p:cNvSpPr/>
          <p:nvPr userDrawn="1"/>
        </p:nvSpPr>
        <p:spPr>
          <a:xfrm>
            <a:off x="1" y="1"/>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896AC31-94A3-481F-911F-604FFF06E99C}"/>
              </a:ext>
            </a:extLst>
          </p:cNvPr>
          <p:cNvSpPr>
            <a:spLocks noGrp="1"/>
          </p:cNvSpPr>
          <p:nvPr>
            <p:ph type="sldNum" sz="quarter" idx="12"/>
          </p:nvPr>
        </p:nvSpPr>
        <p:spPr>
          <a:xfrm>
            <a:off x="8515350" y="6402388"/>
            <a:ext cx="573088" cy="365125"/>
          </a:xfrm>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5A2A9882-3DB4-4C8C-9328-63E77D655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6" name="TextBox 5">
            <a:extLst>
              <a:ext uri="{FF2B5EF4-FFF2-40B4-BE49-F238E27FC236}">
                <a16:creationId xmlns:a16="http://schemas.microsoft.com/office/drawing/2014/main" id="{5560143F-2A2A-9CA6-D1BE-4B3E8FA3968B}"/>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40600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120732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o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39DBC-EC97-3E43-8078-3E15B276B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8363" cy="6866978"/>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flipH="1">
            <a:off x="5948362"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pic>
        <p:nvPicPr>
          <p:cNvPr id="7" name="Picture 6" descr="Logo&#10;&#10;Description automatically generated">
            <a:extLst>
              <a:ext uri="{FF2B5EF4-FFF2-40B4-BE49-F238E27FC236}">
                <a16:creationId xmlns:a16="http://schemas.microsoft.com/office/drawing/2014/main" id="{1D03361A-46ED-4FCC-B984-2756C51B78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9761" y="6041793"/>
            <a:ext cx="2452840" cy="574830"/>
          </a:xfrm>
          <a:prstGeom prst="rect">
            <a:avLst/>
          </a:prstGeom>
        </p:spPr>
      </p:pic>
      <p:sp>
        <p:nvSpPr>
          <p:cNvPr id="12" name="Title 1">
            <a:extLst>
              <a:ext uri="{FF2B5EF4-FFF2-40B4-BE49-F238E27FC236}">
                <a16:creationId xmlns:a16="http://schemas.microsoft.com/office/drawing/2014/main" id="{85EF4127-61C1-4041-ACBC-B0D46F838A34}"/>
              </a:ext>
            </a:extLst>
          </p:cNvPr>
          <p:cNvSpPr>
            <a:spLocks noGrp="1"/>
          </p:cNvSpPr>
          <p:nvPr>
            <p:ph type="ctrTitle" hasCustomPrompt="1"/>
          </p:nvPr>
        </p:nvSpPr>
        <p:spPr>
          <a:xfrm>
            <a:off x="6157278" y="136524"/>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13" name="Subtitle 2">
            <a:extLst>
              <a:ext uri="{FF2B5EF4-FFF2-40B4-BE49-F238E27FC236}">
                <a16:creationId xmlns:a16="http://schemas.microsoft.com/office/drawing/2014/main" id="{B62EAF00-4995-4C90-B707-621D1A226D9E}"/>
              </a:ext>
            </a:extLst>
          </p:cNvPr>
          <p:cNvSpPr>
            <a:spLocks noGrp="1"/>
          </p:cNvSpPr>
          <p:nvPr>
            <p:ph type="subTitle" idx="1" hasCustomPrompt="1"/>
          </p:nvPr>
        </p:nvSpPr>
        <p:spPr>
          <a:xfrm>
            <a:off x="6157278"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3562779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890E90-E2E8-BA46-A84D-D6C864CD5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AED2C7CA-A988-CF43-99D4-64BCA9917850}"/>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464448"/>
            <a:ext cx="7886700" cy="1500187"/>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pic>
        <p:nvPicPr>
          <p:cNvPr id="7" name="Picture 6" descr="Logo&#10;&#10;Description automatically generated">
            <a:extLst>
              <a:ext uri="{FF2B5EF4-FFF2-40B4-BE49-F238E27FC236}">
                <a16:creationId xmlns:a16="http://schemas.microsoft.com/office/drawing/2014/main" id="{DBA61889-C3C0-4134-8B8B-356B973257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8227" y="1327036"/>
            <a:ext cx="5371070" cy="1258725"/>
          </a:xfrm>
          <a:prstGeom prst="rect">
            <a:avLst/>
          </a:prstGeom>
        </p:spPr>
      </p:pic>
      <p:sp>
        <p:nvSpPr>
          <p:cNvPr id="16" name="Slide Number Placeholder 5">
            <a:extLst>
              <a:ext uri="{FF2B5EF4-FFF2-40B4-BE49-F238E27FC236}">
                <a16:creationId xmlns:a16="http://schemas.microsoft.com/office/drawing/2014/main" id="{1D12F345-B241-774C-949C-20E7DA320001}"/>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8" name="Title 1">
            <a:extLst>
              <a:ext uri="{FF2B5EF4-FFF2-40B4-BE49-F238E27FC236}">
                <a16:creationId xmlns:a16="http://schemas.microsoft.com/office/drawing/2014/main" id="{296B98EE-B9B2-4986-A7FE-DAE0F65E0FCC}"/>
              </a:ext>
            </a:extLst>
          </p:cNvPr>
          <p:cNvSpPr>
            <a:spLocks noGrp="1"/>
          </p:cNvSpPr>
          <p:nvPr>
            <p:ph type="title" hasCustomPrompt="1"/>
          </p:nvPr>
        </p:nvSpPr>
        <p:spPr>
          <a:xfrm>
            <a:off x="620412" y="2585761"/>
            <a:ext cx="7886700" cy="1827515"/>
          </a:xfrm>
        </p:spPr>
        <p:txBody>
          <a:bodyPr anchor="b">
            <a:normAutofit/>
          </a:bodyPr>
          <a:lstStyle>
            <a:lvl1pPr algn="ctr">
              <a:defRPr sz="4400" cap="all" baseline="0">
                <a:solidFill>
                  <a:schemeClr val="bg1"/>
                </a:solidFill>
              </a:defRPr>
            </a:lvl1pPr>
          </a:lstStyle>
          <a:p>
            <a:r>
              <a:rPr lang="en-US"/>
              <a:t>THANK YOU</a:t>
            </a:r>
          </a:p>
        </p:txBody>
      </p:sp>
      <p:sp>
        <p:nvSpPr>
          <p:cNvPr id="9" name="TextBox 8">
            <a:extLst>
              <a:ext uri="{FF2B5EF4-FFF2-40B4-BE49-F238E27FC236}">
                <a16:creationId xmlns:a16="http://schemas.microsoft.com/office/drawing/2014/main" id="{462884E8-0B21-FF4A-B41A-01989FA74CB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79994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743DE2-E41B-8B4F-BBF4-ED1DFBFC73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ext Placeholder 2"/>
          <p:cNvSpPr>
            <a:spLocks noGrp="1"/>
          </p:cNvSpPr>
          <p:nvPr>
            <p:ph type="body" idx="1" hasCustomPrompt="1"/>
          </p:nvPr>
        </p:nvSpPr>
        <p:spPr>
          <a:xfrm>
            <a:off x="623888" y="3898646"/>
            <a:ext cx="7886700" cy="1500187"/>
          </a:xfrm>
        </p:spPr>
        <p:txBody>
          <a:bodyPr>
            <a:norm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0741157B-81B4-4940-84D5-B124DF65F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itle 1">
            <a:extLst>
              <a:ext uri="{FF2B5EF4-FFF2-40B4-BE49-F238E27FC236}">
                <a16:creationId xmlns:a16="http://schemas.microsoft.com/office/drawing/2014/main" id="{29349CBD-0452-4651-A36D-96D5082BDD6C}"/>
              </a:ext>
            </a:extLst>
          </p:cNvPr>
          <p:cNvSpPr>
            <a:spLocks noGrp="1"/>
          </p:cNvSpPr>
          <p:nvPr>
            <p:ph type="title" hasCustomPrompt="1"/>
          </p:nvPr>
        </p:nvSpPr>
        <p:spPr>
          <a:xfrm>
            <a:off x="623888" y="1215446"/>
            <a:ext cx="7886700" cy="2560320"/>
          </a:xfrm>
        </p:spPr>
        <p:txBody>
          <a:bodyPr anchor="ctr">
            <a:normAutofit/>
          </a:bodyPr>
          <a:lstStyle>
            <a:lvl1pPr algn="ctr">
              <a:defRPr sz="5400" cap="all" baseline="0">
                <a:solidFill>
                  <a:schemeClr val="bg1"/>
                </a:solidFill>
              </a:defRPr>
            </a:lvl1pPr>
          </a:lstStyle>
          <a:p>
            <a:r>
              <a:rPr lang="en-US"/>
              <a:t>Thank you</a:t>
            </a:r>
          </a:p>
        </p:txBody>
      </p:sp>
      <p:sp>
        <p:nvSpPr>
          <p:cNvPr id="8" name="TextBox 7">
            <a:extLst>
              <a:ext uri="{FF2B5EF4-FFF2-40B4-BE49-F238E27FC236}">
                <a16:creationId xmlns:a16="http://schemas.microsoft.com/office/drawing/2014/main" id="{592404CE-4A43-17F7-00A6-A4F47074837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1333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Gir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7ABF80-7FFE-B64F-AC19-939DEE3059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5638" y="0"/>
            <a:ext cx="5948362" cy="6858000"/>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a:off x="0"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sp>
        <p:nvSpPr>
          <p:cNvPr id="2" name="Title 1"/>
          <p:cNvSpPr>
            <a:spLocks noGrp="1"/>
          </p:cNvSpPr>
          <p:nvPr>
            <p:ph type="ctrTitle" hasCustomPrompt="1"/>
          </p:nvPr>
        </p:nvSpPr>
        <p:spPr>
          <a:xfrm>
            <a:off x="201331" y="95335"/>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3" name="Subtitle 2"/>
          <p:cNvSpPr>
            <a:spLocks noGrp="1"/>
          </p:cNvSpPr>
          <p:nvPr>
            <p:ph type="subTitle" idx="1" hasCustomPrompt="1"/>
          </p:nvPr>
        </p:nvSpPr>
        <p:spPr>
          <a:xfrm>
            <a:off x="201331"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8" name="Picture 7" descr="Logo&#10;&#10;Description automatically generated">
            <a:extLst>
              <a:ext uri="{FF2B5EF4-FFF2-40B4-BE49-F238E27FC236}">
                <a16:creationId xmlns:a16="http://schemas.microsoft.com/office/drawing/2014/main" id="{352B3F85-5A0C-407B-8623-A601A85E5F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99" y="6041793"/>
            <a:ext cx="2452840" cy="574830"/>
          </a:xfrm>
          <a:prstGeom prst="rect">
            <a:avLst/>
          </a:prstGeom>
        </p:spPr>
      </p:pic>
    </p:spTree>
    <p:extLst>
      <p:ext uri="{BB962C8B-B14F-4D97-AF65-F5344CB8AC3E}">
        <p14:creationId xmlns:p14="http://schemas.microsoft.com/office/powerpoint/2010/main" val="923737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Bo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B39DBC-EC97-3E43-8078-3E15B276B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8363" cy="6866978"/>
          </a:xfrm>
          <a:prstGeom prst="rect">
            <a:avLst/>
          </a:prstGeom>
        </p:spPr>
      </p:pic>
      <p:sp>
        <p:nvSpPr>
          <p:cNvPr id="9" name="Rectangle 8">
            <a:extLst>
              <a:ext uri="{FF2B5EF4-FFF2-40B4-BE49-F238E27FC236}">
                <a16:creationId xmlns:a16="http://schemas.microsoft.com/office/drawing/2014/main" id="{3A8E8241-C816-5943-8926-CD1586C9B68A}"/>
              </a:ext>
            </a:extLst>
          </p:cNvPr>
          <p:cNvSpPr/>
          <p:nvPr userDrawn="1"/>
        </p:nvSpPr>
        <p:spPr>
          <a:xfrm flipH="1">
            <a:off x="5948362" y="0"/>
            <a:ext cx="3195638"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Nova Cond" panose="020B0506020202020204" pitchFamily="34" charset="0"/>
            </a:endParaRPr>
          </a:p>
        </p:txBody>
      </p:sp>
      <p:pic>
        <p:nvPicPr>
          <p:cNvPr id="7" name="Picture 6" descr="Logo&#10;&#10;Description automatically generated">
            <a:extLst>
              <a:ext uri="{FF2B5EF4-FFF2-40B4-BE49-F238E27FC236}">
                <a16:creationId xmlns:a16="http://schemas.microsoft.com/office/drawing/2014/main" id="{1D03361A-46ED-4FCC-B984-2756C51B78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9761" y="6041793"/>
            <a:ext cx="2452840" cy="574830"/>
          </a:xfrm>
          <a:prstGeom prst="rect">
            <a:avLst/>
          </a:prstGeom>
        </p:spPr>
      </p:pic>
      <p:sp>
        <p:nvSpPr>
          <p:cNvPr id="12" name="Title 1">
            <a:extLst>
              <a:ext uri="{FF2B5EF4-FFF2-40B4-BE49-F238E27FC236}">
                <a16:creationId xmlns:a16="http://schemas.microsoft.com/office/drawing/2014/main" id="{85EF4127-61C1-4041-ACBC-B0D46F838A34}"/>
              </a:ext>
            </a:extLst>
          </p:cNvPr>
          <p:cNvSpPr>
            <a:spLocks noGrp="1"/>
          </p:cNvSpPr>
          <p:nvPr>
            <p:ph type="ctrTitle" hasCustomPrompt="1"/>
          </p:nvPr>
        </p:nvSpPr>
        <p:spPr>
          <a:xfrm>
            <a:off x="6157278" y="136524"/>
            <a:ext cx="2792976" cy="2387600"/>
          </a:xfrm>
        </p:spPr>
        <p:txBody>
          <a:bodyPr anchor="b">
            <a:normAutofit/>
          </a:bodyPr>
          <a:lstStyle>
            <a:lvl1pPr algn="ctr">
              <a:defRPr sz="3600" b="1" i="0" u="none" baseline="0">
                <a:solidFill>
                  <a:schemeClr val="bg1"/>
                </a:solidFill>
                <a:latin typeface="Arial Nova Cond" panose="020F0502020204030204" pitchFamily="34" charset="0"/>
                <a:cs typeface="Arial Nova Cond" panose="020F0502020204030204" pitchFamily="34" charset="0"/>
              </a:defRPr>
            </a:lvl1pPr>
          </a:lstStyle>
          <a:p>
            <a:r>
              <a:rPr lang="en-US"/>
              <a:t>CLICK TO EDIT TITLE</a:t>
            </a:r>
          </a:p>
        </p:txBody>
      </p:sp>
      <p:sp>
        <p:nvSpPr>
          <p:cNvPr id="13" name="Subtitle 2">
            <a:extLst>
              <a:ext uri="{FF2B5EF4-FFF2-40B4-BE49-F238E27FC236}">
                <a16:creationId xmlns:a16="http://schemas.microsoft.com/office/drawing/2014/main" id="{B62EAF00-4995-4C90-B707-621D1A226D9E}"/>
              </a:ext>
            </a:extLst>
          </p:cNvPr>
          <p:cNvSpPr>
            <a:spLocks noGrp="1"/>
          </p:cNvSpPr>
          <p:nvPr>
            <p:ph type="subTitle" idx="1" hasCustomPrompt="1"/>
          </p:nvPr>
        </p:nvSpPr>
        <p:spPr>
          <a:xfrm>
            <a:off x="6157278" y="2616198"/>
            <a:ext cx="2792976" cy="3184217"/>
          </a:xfrm>
        </p:spPr>
        <p:txBody>
          <a:bodyPr>
            <a:normAutofit/>
          </a:bodyPr>
          <a:lstStyle>
            <a:lvl1pPr marL="0" indent="0" algn="ctr">
              <a:buNone/>
              <a:defRPr sz="16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786808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MISSION + VALU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
        <p:nvSpPr>
          <p:cNvPr id="3" name="Rectangle 2">
            <a:extLst>
              <a:ext uri="{FF2B5EF4-FFF2-40B4-BE49-F238E27FC236}">
                <a16:creationId xmlns:a16="http://schemas.microsoft.com/office/drawing/2014/main" id="{6B82152D-AC58-4F46-91BA-9424745C6152}"/>
              </a:ext>
            </a:extLst>
          </p:cNvPr>
          <p:cNvSpPr/>
          <p:nvPr userDrawn="1"/>
        </p:nvSpPr>
        <p:spPr>
          <a:xfrm>
            <a:off x="-2613" y="1046634"/>
            <a:ext cx="9144000"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AFEBDA-1979-4943-BC79-58F30224CC10}"/>
              </a:ext>
            </a:extLst>
          </p:cNvPr>
          <p:cNvSpPr txBox="1"/>
          <p:nvPr userDrawn="1"/>
        </p:nvSpPr>
        <p:spPr>
          <a:xfrm>
            <a:off x="292396" y="1046634"/>
            <a:ext cx="2524760" cy="584775"/>
          </a:xfrm>
          <a:prstGeom prst="rect">
            <a:avLst/>
          </a:prstGeom>
          <a:noFill/>
          <a:effectLst>
            <a:outerShdw dist="38100" dir="2700000" algn="tl" rotWithShape="0">
              <a:prstClr val="black"/>
            </a:outerShdw>
          </a:effectLst>
        </p:spPr>
        <p:txBody>
          <a:bodyPr wrap="square">
            <a:spAutoFit/>
          </a:bodyPr>
          <a:lstStyle/>
          <a:p>
            <a:r>
              <a:rPr lang="en-US" sz="3200" b="1">
                <a:solidFill>
                  <a:schemeClr val="bg1"/>
                </a:solidFill>
                <a:effectLst>
                  <a:outerShdw blurRad="38100" dist="38100" dir="2700000" algn="tl">
                    <a:srgbClr val="000000">
                      <a:alpha val="43137"/>
                    </a:srgbClr>
                  </a:outerShdw>
                </a:effectLst>
                <a:latin typeface="Arial Nova Cond" panose="020B0506020202020204" pitchFamily="34" charset="0"/>
              </a:rPr>
              <a:t>MISSION:</a:t>
            </a:r>
            <a:endParaRPr lang="en-US" sz="3200">
              <a:effectLst>
                <a:outerShdw blurRad="38100" dist="38100" dir="2700000" algn="tl">
                  <a:srgbClr val="000000">
                    <a:alpha val="43137"/>
                  </a:srgbClr>
                </a:outerShdw>
              </a:effectLst>
            </a:endParaRPr>
          </a:p>
        </p:txBody>
      </p:sp>
      <p:sp>
        <p:nvSpPr>
          <p:cNvPr id="6" name="Content Placeholder 1">
            <a:extLst>
              <a:ext uri="{FF2B5EF4-FFF2-40B4-BE49-F238E27FC236}">
                <a16:creationId xmlns:a16="http://schemas.microsoft.com/office/drawing/2014/main" id="{839CBD28-E35E-4252-9ED1-B752B91FF8E9}"/>
              </a:ext>
            </a:extLst>
          </p:cNvPr>
          <p:cNvSpPr txBox="1">
            <a:spLocks/>
          </p:cNvSpPr>
          <p:nvPr userDrawn="1"/>
        </p:nvSpPr>
        <p:spPr>
          <a:xfrm>
            <a:off x="4323809" y="1516769"/>
            <a:ext cx="4476515" cy="4805362"/>
          </a:xfrm>
          <a:prstGeom prst="rect">
            <a:avLst/>
          </a:prstGeom>
          <a:noFill/>
          <a:effectLst/>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200"/>
              </a:lnSpc>
              <a:buFont typeface="Arial" panose="020B0604020202020204" pitchFamily="34" charset="0"/>
              <a:buNone/>
            </a:pPr>
            <a:endParaRPr lang="en-US" b="1">
              <a:solidFill>
                <a:schemeClr val="tx2"/>
              </a:solidFill>
              <a:effectLst>
                <a:outerShdw blurRad="38100" dist="38100" dir="2700000" algn="tl">
                  <a:srgbClr val="000000">
                    <a:alpha val="43137"/>
                  </a:srgbClr>
                </a:outerShdw>
              </a:effectLst>
            </a:endParaRPr>
          </a:p>
          <a:p>
            <a:pPr marL="0" lvl="1" indent="0">
              <a:lnSpc>
                <a:spcPts val="2200"/>
              </a:lnSpc>
              <a:spcBef>
                <a:spcPts val="0"/>
              </a:spcBef>
              <a:buClr>
                <a:schemeClr val="tx2"/>
              </a:buClr>
              <a:buNone/>
            </a:pPr>
            <a:r>
              <a:rPr lang="en-US" sz="2000" b="1">
                <a:solidFill>
                  <a:schemeClr val="tx2"/>
                </a:solidFill>
              </a:rPr>
              <a:t>FOCUS ON SAFETY</a:t>
            </a:r>
          </a:p>
          <a:p>
            <a:pPr marL="0" lvl="1" indent="0">
              <a:lnSpc>
                <a:spcPts val="2200"/>
              </a:lnSpc>
              <a:spcBef>
                <a:spcPts val="0"/>
              </a:spcBef>
              <a:buClr>
                <a:schemeClr val="tx2"/>
              </a:buClr>
              <a:buNone/>
            </a:pPr>
            <a:r>
              <a:rPr lang="en-US" sz="1400">
                <a:solidFill>
                  <a:schemeClr val="tx2"/>
                </a:solidFill>
              </a:rPr>
              <a:t>Safety is at the heart of everything we do</a:t>
            </a:r>
          </a:p>
          <a:p>
            <a:pPr marL="0" lvl="1" indent="0">
              <a:lnSpc>
                <a:spcPts val="2200"/>
              </a:lnSpc>
              <a:spcBef>
                <a:spcPts val="0"/>
              </a:spcBef>
              <a:buClr>
                <a:schemeClr val="tx2"/>
              </a:buClr>
              <a:buNone/>
            </a:pPr>
            <a:endParaRPr lang="en-US" sz="2400">
              <a:solidFill>
                <a:schemeClr val="tx2"/>
              </a:solidFill>
              <a:highlight>
                <a:srgbClr val="00FFFF"/>
              </a:highlight>
            </a:endParaRPr>
          </a:p>
          <a:p>
            <a:pPr marL="0" lvl="1" indent="0">
              <a:lnSpc>
                <a:spcPts val="2200"/>
              </a:lnSpc>
              <a:spcBef>
                <a:spcPts val="0"/>
              </a:spcBef>
              <a:buClr>
                <a:schemeClr val="tx2"/>
              </a:buClr>
              <a:buNone/>
            </a:pPr>
            <a:r>
              <a:rPr lang="en-US" sz="2000" b="1">
                <a:solidFill>
                  <a:schemeClr val="tx2"/>
                </a:solidFill>
              </a:rPr>
              <a:t>CARE FOR OUR STUDENTS</a:t>
            </a:r>
          </a:p>
          <a:p>
            <a:pPr marL="0" lvl="1" indent="0">
              <a:lnSpc>
                <a:spcPts val="1800"/>
              </a:lnSpc>
              <a:spcBef>
                <a:spcPts val="0"/>
              </a:spcBef>
              <a:buClr>
                <a:schemeClr val="tx2"/>
              </a:buClr>
              <a:buNone/>
            </a:pPr>
            <a:r>
              <a:rPr lang="en-US" sz="1400">
                <a:solidFill>
                  <a:schemeClr val="tx2"/>
                </a:solidFill>
              </a:rPr>
              <a:t>Ensure our vehicles are welcoming and trusted </a:t>
            </a:r>
            <a:br>
              <a:rPr lang="en-US" sz="1400">
                <a:solidFill>
                  <a:schemeClr val="tx2"/>
                </a:solidFill>
              </a:rPr>
            </a:br>
            <a:r>
              <a:rPr lang="en-US" sz="1400">
                <a:solidFill>
                  <a:schemeClr val="tx2"/>
                </a:solidFill>
              </a:rPr>
              <a:t>places where students feel comfortable and secure</a:t>
            </a:r>
          </a:p>
          <a:p>
            <a:pPr marL="0" lvl="1" indent="0">
              <a:lnSpc>
                <a:spcPts val="2200"/>
              </a:lnSpc>
              <a:spcBef>
                <a:spcPts val="0"/>
              </a:spcBef>
              <a:buClr>
                <a:schemeClr val="tx2"/>
              </a:buClr>
              <a:buNone/>
            </a:pPr>
            <a:endParaRPr lang="en-US" sz="2400" b="1">
              <a:solidFill>
                <a:schemeClr val="tx2"/>
              </a:solidFill>
            </a:endParaRPr>
          </a:p>
          <a:p>
            <a:pPr marL="0" lvl="1" indent="0">
              <a:lnSpc>
                <a:spcPts val="2200"/>
              </a:lnSpc>
              <a:spcBef>
                <a:spcPts val="0"/>
              </a:spcBef>
              <a:buClr>
                <a:schemeClr val="tx2"/>
              </a:buClr>
              <a:buNone/>
            </a:pPr>
            <a:r>
              <a:rPr lang="en-US" sz="2000" b="1">
                <a:solidFill>
                  <a:schemeClr val="tx2"/>
                </a:solidFill>
              </a:rPr>
              <a:t>SURPASS CUSTOMER EXPECTATIONS</a:t>
            </a:r>
          </a:p>
          <a:p>
            <a:pPr marL="0" lvl="1" indent="0">
              <a:lnSpc>
                <a:spcPts val="1800"/>
              </a:lnSpc>
              <a:spcBef>
                <a:spcPts val="0"/>
              </a:spcBef>
              <a:buClr>
                <a:schemeClr val="tx2"/>
              </a:buClr>
              <a:buNone/>
            </a:pPr>
            <a:r>
              <a:rPr lang="en-US" sz="1400">
                <a:solidFill>
                  <a:schemeClr val="tx2"/>
                </a:solidFill>
              </a:rPr>
              <a:t>Go the extra mile to deliver an extraordinary experience for our customers and communities</a:t>
            </a:r>
            <a:br>
              <a:rPr lang="en-US">
                <a:solidFill>
                  <a:schemeClr val="tx2"/>
                </a:solidFill>
              </a:rPr>
            </a:br>
            <a:endParaRPr lang="en-US" sz="2400">
              <a:solidFill>
                <a:schemeClr val="tx2"/>
              </a:solidFill>
            </a:endParaRPr>
          </a:p>
          <a:p>
            <a:pPr marL="0" lvl="1" indent="0">
              <a:lnSpc>
                <a:spcPts val="2200"/>
              </a:lnSpc>
              <a:spcBef>
                <a:spcPts val="0"/>
              </a:spcBef>
              <a:buClr>
                <a:schemeClr val="tx2"/>
              </a:buClr>
              <a:buNone/>
            </a:pPr>
            <a:r>
              <a:rPr lang="en-US" sz="2000" b="1">
                <a:solidFill>
                  <a:schemeClr val="tx2"/>
                </a:solidFill>
              </a:rPr>
              <a:t>FOSTER TEAMWORK</a:t>
            </a:r>
          </a:p>
          <a:p>
            <a:pPr marL="0" lvl="1" indent="0">
              <a:lnSpc>
                <a:spcPts val="1800"/>
              </a:lnSpc>
              <a:spcBef>
                <a:spcPts val="0"/>
              </a:spcBef>
              <a:buClr>
                <a:schemeClr val="tx2"/>
              </a:buClr>
              <a:buNone/>
            </a:pPr>
            <a:r>
              <a:rPr lang="en-US" sz="1400">
                <a:solidFill>
                  <a:schemeClr val="tx2"/>
                </a:solidFill>
              </a:rPr>
              <a:t>Work together, act with integrity, respect each other, champion diversity and inclusion</a:t>
            </a:r>
            <a:br>
              <a:rPr lang="en-US">
                <a:solidFill>
                  <a:schemeClr val="tx2"/>
                </a:solidFill>
              </a:rPr>
            </a:br>
            <a:endParaRPr lang="en-US" sz="2800">
              <a:solidFill>
                <a:schemeClr val="tx2"/>
              </a:solidFill>
            </a:endParaRPr>
          </a:p>
          <a:p>
            <a:pPr marL="0" lvl="1" indent="0">
              <a:lnSpc>
                <a:spcPts val="2200"/>
              </a:lnSpc>
              <a:spcBef>
                <a:spcPts val="0"/>
              </a:spcBef>
              <a:buClr>
                <a:schemeClr val="tx2"/>
              </a:buClr>
              <a:buNone/>
            </a:pPr>
            <a:r>
              <a:rPr lang="en-US" sz="2000" b="1">
                <a:solidFill>
                  <a:schemeClr val="tx2"/>
                </a:solidFill>
              </a:rPr>
              <a:t>SET THE HIGHEST STANDARDS</a:t>
            </a:r>
          </a:p>
          <a:p>
            <a:pPr marL="0" lvl="1" indent="0">
              <a:lnSpc>
                <a:spcPts val="1800"/>
              </a:lnSpc>
              <a:spcBef>
                <a:spcPts val="0"/>
              </a:spcBef>
              <a:buClr>
                <a:schemeClr val="tx2"/>
              </a:buClr>
              <a:buNone/>
            </a:pPr>
            <a:r>
              <a:rPr lang="en-US" sz="1400">
                <a:solidFill>
                  <a:schemeClr val="tx2"/>
                </a:solidFill>
              </a:rPr>
              <a:t>Continually seek a better way to do things with innovation, sustainable practices, financial discipline, commercial excellence and operational excellence</a:t>
            </a:r>
          </a:p>
        </p:txBody>
      </p:sp>
      <p:pic>
        <p:nvPicPr>
          <p:cNvPr id="7" name="Picture 6" descr="A picture containing shape&#10;&#10;Description automatically generated">
            <a:extLst>
              <a:ext uri="{FF2B5EF4-FFF2-40B4-BE49-F238E27FC236}">
                <a16:creationId xmlns:a16="http://schemas.microsoft.com/office/drawing/2014/main" id="{68F34FFE-EE30-47AE-B894-7C6EE5D2E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3352" y="2719910"/>
            <a:ext cx="432221" cy="432221"/>
          </a:xfrm>
          <a:prstGeom prst="rect">
            <a:avLst/>
          </a:prstGeom>
          <a:effectLst>
            <a:outerShdw dist="38100" dir="2700000" algn="tl" rotWithShape="0">
              <a:schemeClr val="tx2"/>
            </a:outerShdw>
          </a:effectLst>
        </p:spPr>
      </p:pic>
      <p:pic>
        <p:nvPicPr>
          <p:cNvPr id="8" name="Picture 7" descr="Icon&#10;&#10;Description automatically generated">
            <a:extLst>
              <a:ext uri="{FF2B5EF4-FFF2-40B4-BE49-F238E27FC236}">
                <a16:creationId xmlns:a16="http://schemas.microsoft.com/office/drawing/2014/main" id="{8BBF74E9-7354-4B5D-B79A-39D75BF3C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3351" y="3713833"/>
            <a:ext cx="432221" cy="432221"/>
          </a:xfrm>
          <a:prstGeom prst="rect">
            <a:avLst/>
          </a:prstGeom>
          <a:effectLst>
            <a:outerShdw dist="38100" dir="2700000" algn="tl" rotWithShape="0">
              <a:schemeClr val="tx2"/>
            </a:outerShdw>
          </a:effectLst>
        </p:spPr>
      </p:pic>
      <p:pic>
        <p:nvPicPr>
          <p:cNvPr id="9" name="Picture 8" descr="Icon&#10;&#10;Description automatically generated">
            <a:extLst>
              <a:ext uri="{FF2B5EF4-FFF2-40B4-BE49-F238E27FC236}">
                <a16:creationId xmlns:a16="http://schemas.microsoft.com/office/drawing/2014/main" id="{D83FB3DF-C535-4441-9D00-305A508812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1815" y="1836687"/>
            <a:ext cx="432221" cy="432221"/>
          </a:xfrm>
          <a:prstGeom prst="rect">
            <a:avLst/>
          </a:prstGeom>
          <a:effectLst>
            <a:outerShdw dist="38100" dir="2700000" algn="tl" rotWithShape="0">
              <a:schemeClr val="tx2"/>
            </a:outerShdw>
          </a:effectLst>
        </p:spPr>
      </p:pic>
      <p:pic>
        <p:nvPicPr>
          <p:cNvPr id="10" name="Picture 9" descr="Icon&#10;&#10;Description automatically generated">
            <a:extLst>
              <a:ext uri="{FF2B5EF4-FFF2-40B4-BE49-F238E27FC236}">
                <a16:creationId xmlns:a16="http://schemas.microsoft.com/office/drawing/2014/main" id="{A5FA01DE-A3E6-47EE-9DF5-D5F2F231BA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3352" y="5668337"/>
            <a:ext cx="432221" cy="432221"/>
          </a:xfrm>
          <a:prstGeom prst="rect">
            <a:avLst/>
          </a:prstGeom>
          <a:effectLst>
            <a:outerShdw dist="38100" dir="2700000" algn="tl" rotWithShape="0">
              <a:schemeClr val="tx2"/>
            </a:outerShdw>
          </a:effectLst>
        </p:spPr>
      </p:pic>
      <p:sp>
        <p:nvSpPr>
          <p:cNvPr id="11" name="TextBox 10">
            <a:extLst>
              <a:ext uri="{FF2B5EF4-FFF2-40B4-BE49-F238E27FC236}">
                <a16:creationId xmlns:a16="http://schemas.microsoft.com/office/drawing/2014/main" id="{FBBCE1A8-7E5F-421F-B687-B871A4B70DAB}"/>
              </a:ext>
            </a:extLst>
          </p:cNvPr>
          <p:cNvSpPr txBox="1"/>
          <p:nvPr userDrawn="1"/>
        </p:nvSpPr>
        <p:spPr>
          <a:xfrm>
            <a:off x="3739182" y="1223479"/>
            <a:ext cx="4841964" cy="396583"/>
          </a:xfrm>
          <a:prstGeom prst="rect">
            <a:avLst/>
          </a:prstGeom>
          <a:noFill/>
          <a:effectLst>
            <a:outerShdw dist="38100" dir="2700000" algn="tl" rotWithShape="0">
              <a:prstClr val="black"/>
            </a:outerShdw>
          </a:effectLst>
        </p:spPr>
        <p:txBody>
          <a:bodyPr wrap="square">
            <a:spAutoFit/>
          </a:bodyPr>
          <a:lstStyle/>
          <a:p>
            <a:pPr marL="0" marR="0" lvl="1" indent="0" algn="l" defTabSz="457200" rtl="0" eaLnBrk="1" fontAlgn="auto" latinLnBrk="0" hangingPunct="1">
              <a:lnSpc>
                <a:spcPts val="22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Arial Nova Cond" panose="020B0506020202020204" pitchFamily="34" charset="0"/>
              </a:rPr>
              <a:t>VALUES:</a:t>
            </a:r>
          </a:p>
        </p:txBody>
      </p:sp>
      <p:sp>
        <p:nvSpPr>
          <p:cNvPr id="12" name="TextBox 11">
            <a:extLst>
              <a:ext uri="{FF2B5EF4-FFF2-40B4-BE49-F238E27FC236}">
                <a16:creationId xmlns:a16="http://schemas.microsoft.com/office/drawing/2014/main" id="{08048838-AC31-41BE-994B-2AAE017FE870}"/>
              </a:ext>
            </a:extLst>
          </p:cNvPr>
          <p:cNvSpPr txBox="1"/>
          <p:nvPr userDrawn="1"/>
        </p:nvSpPr>
        <p:spPr>
          <a:xfrm>
            <a:off x="339548" y="1819105"/>
            <a:ext cx="3140252" cy="3728136"/>
          </a:xfrm>
          <a:prstGeom prst="rect">
            <a:avLst/>
          </a:prstGeom>
          <a:noFill/>
          <a:effectLst/>
        </p:spPr>
        <p:txBody>
          <a:bodyPr wrap="square">
            <a:spAutoFit/>
          </a:bodyPr>
          <a:lstStyle/>
          <a:p>
            <a:pPr marL="0" indent="0">
              <a:lnSpc>
                <a:spcPts val="3600"/>
              </a:lnSpc>
              <a:buNone/>
              <a:tabLst>
                <a:tab pos="974725" algn="l"/>
              </a:tabLst>
            </a:pPr>
            <a:r>
              <a:rPr lang="en-US" sz="2000" b="1">
                <a:solidFill>
                  <a:schemeClr val="tx2"/>
                </a:solidFill>
                <a:latin typeface="Arial Nova Cond" panose="020B0506020202020204" pitchFamily="34" charset="0"/>
              </a:rPr>
              <a:t>Provide unmatched care and the safest ride to school, so when students arrive, they start and end their day with an exceptional experience and are ready to achieve their full potential.</a:t>
            </a:r>
            <a:endParaRPr lang="en-US" sz="900" b="1">
              <a:solidFill>
                <a:schemeClr val="tx2"/>
              </a:solidFill>
              <a:latin typeface="Arial Nova Cond" panose="020B0506020202020204" pitchFamily="34" charset="0"/>
            </a:endParaRPr>
          </a:p>
        </p:txBody>
      </p:sp>
      <p:pic>
        <p:nvPicPr>
          <p:cNvPr id="13" name="Picture 12" descr="Logo&#10;&#10;Description automatically generated">
            <a:extLst>
              <a:ext uri="{FF2B5EF4-FFF2-40B4-BE49-F238E27FC236}">
                <a16:creationId xmlns:a16="http://schemas.microsoft.com/office/drawing/2014/main" id="{0A84D266-02DB-4CA9-8CC2-B8BAAEE51D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8365" y="112067"/>
            <a:ext cx="3522617" cy="825535"/>
          </a:xfrm>
          <a:prstGeom prst="rect">
            <a:avLst/>
          </a:prstGeom>
        </p:spPr>
      </p:pic>
      <p:sp>
        <p:nvSpPr>
          <p:cNvPr id="14" name="Rectangle 13">
            <a:extLst>
              <a:ext uri="{FF2B5EF4-FFF2-40B4-BE49-F238E27FC236}">
                <a16:creationId xmlns:a16="http://schemas.microsoft.com/office/drawing/2014/main" id="{1F7E7161-4C09-41E6-B80F-1EF568EB8762}"/>
              </a:ext>
            </a:extLst>
          </p:cNvPr>
          <p:cNvSpPr/>
          <p:nvPr userDrawn="1"/>
        </p:nvSpPr>
        <p:spPr>
          <a:xfrm>
            <a:off x="-2613" y="6745933"/>
            <a:ext cx="9144000" cy="112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76E08682-CC2F-420D-AE81-874099A062E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86199" y="4693328"/>
            <a:ext cx="402548" cy="452851"/>
          </a:xfrm>
          <a:prstGeom prst="rect">
            <a:avLst/>
          </a:prstGeom>
          <a:effectLst>
            <a:outerShdw dist="38100" dir="2700000" algn="tl" rotWithShape="0">
              <a:schemeClr val="tx2"/>
            </a:outerShdw>
          </a:effectLst>
        </p:spPr>
      </p:pic>
    </p:spTree>
    <p:extLst>
      <p:ext uri="{BB962C8B-B14F-4D97-AF65-F5344CB8AC3E}">
        <p14:creationId xmlns:p14="http://schemas.microsoft.com/office/powerpoint/2010/main" val="3770657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ALU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2" name="Picture 11" descr="A picture containing shape&#10;&#10;Description automatically generated">
            <a:extLst>
              <a:ext uri="{FF2B5EF4-FFF2-40B4-BE49-F238E27FC236}">
                <a16:creationId xmlns:a16="http://schemas.microsoft.com/office/drawing/2014/main" id="{6CEE1A01-465A-497D-AC6B-A627AEF878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118" y="2192805"/>
            <a:ext cx="384760" cy="384760"/>
          </a:xfrm>
          <a:prstGeom prst="rect">
            <a:avLst/>
          </a:prstGeom>
          <a:effectLst>
            <a:outerShdw dist="38100" dir="2700000" algn="tl" rotWithShape="0">
              <a:schemeClr val="bg1"/>
            </a:outerShdw>
          </a:effectLst>
        </p:spPr>
      </p:pic>
      <p:pic>
        <p:nvPicPr>
          <p:cNvPr id="13" name="Picture 12" descr="Icon&#10;&#10;Description automatically generated">
            <a:extLst>
              <a:ext uri="{FF2B5EF4-FFF2-40B4-BE49-F238E27FC236}">
                <a16:creationId xmlns:a16="http://schemas.microsoft.com/office/drawing/2014/main" id="{F5026AD3-A62D-4825-88DC-630FECB28C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70119" y="3026093"/>
            <a:ext cx="384760" cy="384760"/>
          </a:xfrm>
          <a:prstGeom prst="rect">
            <a:avLst/>
          </a:prstGeom>
          <a:effectLst>
            <a:outerShdw dist="38100" dir="2700000" algn="tl" rotWithShape="0">
              <a:schemeClr val="bg1"/>
            </a:outerShdw>
          </a:effectLst>
        </p:spPr>
      </p:pic>
      <p:pic>
        <p:nvPicPr>
          <p:cNvPr id="15" name="Picture 14" descr="Icon&#10;&#10;Description automatically generated">
            <a:extLst>
              <a:ext uri="{FF2B5EF4-FFF2-40B4-BE49-F238E27FC236}">
                <a16:creationId xmlns:a16="http://schemas.microsoft.com/office/drawing/2014/main" id="{02492907-B85A-49F8-95A7-CED58438722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70119" y="3850347"/>
            <a:ext cx="384760" cy="384760"/>
          </a:xfrm>
          <a:prstGeom prst="rect">
            <a:avLst/>
          </a:prstGeom>
          <a:effectLst>
            <a:outerShdw dist="38100" dir="2700000" algn="tl" rotWithShape="0">
              <a:schemeClr val="bg1"/>
            </a:outerShdw>
          </a:effectLst>
        </p:spPr>
      </p:pic>
      <p:pic>
        <p:nvPicPr>
          <p:cNvPr id="17" name="Picture 16" descr="Icon&#10;&#10;Description automatically generated">
            <a:extLst>
              <a:ext uri="{FF2B5EF4-FFF2-40B4-BE49-F238E27FC236}">
                <a16:creationId xmlns:a16="http://schemas.microsoft.com/office/drawing/2014/main" id="{E02B77A3-09E7-4BAF-B52E-55023C3ADD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70117" y="1359517"/>
            <a:ext cx="384760" cy="384760"/>
          </a:xfrm>
          <a:prstGeom prst="rect">
            <a:avLst/>
          </a:prstGeom>
          <a:effectLst>
            <a:outerShdw dist="38100" dir="2700000" algn="tl" rotWithShape="0">
              <a:schemeClr val="bg1"/>
            </a:outerShdw>
          </a:effectLst>
        </p:spPr>
      </p:pic>
      <p:pic>
        <p:nvPicPr>
          <p:cNvPr id="18" name="Picture 17" descr="Icon&#10;&#10;Description automatically generated">
            <a:extLst>
              <a:ext uri="{FF2B5EF4-FFF2-40B4-BE49-F238E27FC236}">
                <a16:creationId xmlns:a16="http://schemas.microsoft.com/office/drawing/2014/main" id="{6EF00E55-FD67-4C23-9B6A-F55040B4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70120" y="4683635"/>
            <a:ext cx="384760" cy="384760"/>
          </a:xfrm>
          <a:prstGeom prst="rect">
            <a:avLst/>
          </a:prstGeom>
          <a:effectLst>
            <a:outerShdw dist="38100" dir="2700000" algn="tl" rotWithShape="0">
              <a:schemeClr val="bg1"/>
            </a:outerShdw>
          </a:effectLst>
        </p:spPr>
      </p:pic>
      <p:graphicFrame>
        <p:nvGraphicFramePr>
          <p:cNvPr id="19" name="Table 13">
            <a:extLst>
              <a:ext uri="{FF2B5EF4-FFF2-40B4-BE49-F238E27FC236}">
                <a16:creationId xmlns:a16="http://schemas.microsoft.com/office/drawing/2014/main" id="{8489BB49-54DC-4FE3-9C3E-F10A7D746F72}"/>
              </a:ext>
            </a:extLst>
          </p:cNvPr>
          <p:cNvGraphicFramePr>
            <a:graphicFrameLocks noGrp="1"/>
          </p:cNvGraphicFramePr>
          <p:nvPr userDrawn="1">
            <p:extLst>
              <p:ext uri="{D42A27DB-BD31-4B8C-83A1-F6EECF244321}">
                <p14:modId xmlns:p14="http://schemas.microsoft.com/office/powerpoint/2010/main" val="1347067822"/>
              </p:ext>
            </p:extLst>
          </p:nvPr>
        </p:nvGraphicFramePr>
        <p:xfrm>
          <a:off x="4754880" y="1375950"/>
          <a:ext cx="4389120" cy="4132215"/>
        </p:xfrm>
        <a:graphic>
          <a:graphicData uri="http://schemas.openxmlformats.org/drawingml/2006/table">
            <a:tbl>
              <a:tblPr firstRow="1" bandRow="1">
                <a:effectLst>
                  <a:outerShdw dist="38100" dir="2700000" algn="tl" rotWithShape="0">
                    <a:prstClr val="black"/>
                  </a:outerShdw>
                </a:effectLst>
                <a:tableStyleId>{5C22544A-7EE6-4342-B048-85BDC9FD1C3A}</a:tableStyleId>
              </a:tblPr>
              <a:tblGrid>
                <a:gridCol w="4389120">
                  <a:extLst>
                    <a:ext uri="{9D8B030D-6E8A-4147-A177-3AD203B41FA5}">
                      <a16:colId xmlns:a16="http://schemas.microsoft.com/office/drawing/2014/main" val="1011975338"/>
                    </a:ext>
                  </a:extLst>
                </a:gridCol>
              </a:tblGrid>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FOCUS ON SAFETY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52154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CARE FOR OUR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7980674"/>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SURPASS CUSTOMER EXPECTATIONS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853603"/>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FOSTER TEAMWORK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321970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SET THE HIGHEST STANDARDS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61190"/>
                  </a:ext>
                </a:extLst>
              </a:tr>
            </a:tbl>
          </a:graphicData>
        </a:graphic>
      </p:graphicFrame>
      <p:pic>
        <p:nvPicPr>
          <p:cNvPr id="20" name="Picture 19">
            <a:extLst>
              <a:ext uri="{FF2B5EF4-FFF2-40B4-BE49-F238E27FC236}">
                <a16:creationId xmlns:a16="http://schemas.microsoft.com/office/drawing/2014/main" id="{0E21EF96-C0E0-4F28-B241-BCE41FAB74C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67313" y="2481557"/>
            <a:ext cx="2750653" cy="1265248"/>
          </a:xfrm>
          <a:prstGeom prst="rect">
            <a:avLst/>
          </a:prstGeom>
        </p:spPr>
      </p:pic>
      <p:cxnSp>
        <p:nvCxnSpPr>
          <p:cNvPr id="21" name="Straight Connector 20">
            <a:extLst>
              <a:ext uri="{FF2B5EF4-FFF2-40B4-BE49-F238E27FC236}">
                <a16:creationId xmlns:a16="http://schemas.microsoft.com/office/drawing/2014/main" id="{625C8BFB-BC91-44B8-B4A9-2D07064EB8C7}"/>
              </a:ext>
            </a:extLst>
          </p:cNvPr>
          <p:cNvCxnSpPr/>
          <p:nvPr userDrawn="1"/>
        </p:nvCxnSpPr>
        <p:spPr>
          <a:xfrm>
            <a:off x="3875313" y="1375950"/>
            <a:ext cx="0" cy="36924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96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A142CE0-84D8-384A-A002-F761FD4DDF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604" b="34399"/>
          <a:stretch/>
        </p:blipFill>
        <p:spPr>
          <a:xfrm>
            <a:off x="3240156" y="4124655"/>
            <a:ext cx="5903844" cy="2733346"/>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3" name="Text Placeholder 2"/>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9382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Heart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6DC1FC9A-E438-B246-89B8-93138010B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2093"/>
          <a:stretch/>
        </p:blipFill>
        <p:spPr>
          <a:xfrm>
            <a:off x="283499" y="-1"/>
            <a:ext cx="3377634" cy="6311799"/>
          </a:xfrm>
          <a:prstGeom prst="rect">
            <a:avLst/>
          </a:prstGeom>
        </p:spPr>
      </p:pic>
      <p:sp>
        <p:nvSpPr>
          <p:cNvPr id="18" name="Rectangle 17">
            <a:extLst>
              <a:ext uri="{FF2B5EF4-FFF2-40B4-BE49-F238E27FC236}">
                <a16:creationId xmlns:a16="http://schemas.microsoft.com/office/drawing/2014/main" id="{1D23929B-33EB-3D40-80E5-967795B41727}"/>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11D672CE-896C-E447-9430-4DA00E6835A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
        <p:nvSpPr>
          <p:cNvPr id="12" name="Text Placeholder 2">
            <a:extLst>
              <a:ext uri="{FF2B5EF4-FFF2-40B4-BE49-F238E27FC236}">
                <a16:creationId xmlns:a16="http://schemas.microsoft.com/office/drawing/2014/main" id="{28009B7B-6F7C-4928-BC13-25E367595E0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6" name="Title 1">
            <a:extLst>
              <a:ext uri="{FF2B5EF4-FFF2-40B4-BE49-F238E27FC236}">
                <a16:creationId xmlns:a16="http://schemas.microsoft.com/office/drawing/2014/main" id="{A4A1EA20-E944-45D8-AAD6-9D1832BF4371}"/>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7" name="Picture 16" descr="Logo&#10;&#10;Description automatically generated">
            <a:extLst>
              <a:ext uri="{FF2B5EF4-FFF2-40B4-BE49-F238E27FC236}">
                <a16:creationId xmlns:a16="http://schemas.microsoft.com/office/drawing/2014/main" id="{A1754B54-4534-43F3-8540-2BE0E828C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Slide Number Placeholder 5">
            <a:extLst>
              <a:ext uri="{FF2B5EF4-FFF2-40B4-BE49-F238E27FC236}">
                <a16:creationId xmlns:a16="http://schemas.microsoft.com/office/drawing/2014/main" id="{493ACEBA-FF5D-9D65-2C51-E4C9828B14D2}"/>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Tree>
    <p:extLst>
      <p:ext uri="{BB962C8B-B14F-4D97-AF65-F5344CB8AC3E}">
        <p14:creationId xmlns:p14="http://schemas.microsoft.com/office/powerpoint/2010/main" val="827785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Girl Waving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FCD65AD-B4EB-D04D-A7BB-2A2C129A6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348" t="12329" r="16232" b="5924"/>
          <a:stretch/>
        </p:blipFill>
        <p:spPr>
          <a:xfrm>
            <a:off x="4761470" y="0"/>
            <a:ext cx="4382530" cy="6858000"/>
          </a:xfrm>
          <a:prstGeom prst="rect">
            <a:avLst/>
          </a:prstGeom>
        </p:spPr>
      </p:pic>
      <p:sp>
        <p:nvSpPr>
          <p:cNvPr id="10" name="Rectangle 9">
            <a:extLst>
              <a:ext uri="{FF2B5EF4-FFF2-40B4-BE49-F238E27FC236}">
                <a16:creationId xmlns:a16="http://schemas.microsoft.com/office/drawing/2014/main" id="{51C86B6D-0934-4DF6-AD25-2F65BBEB23D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7" name="Title 1">
            <a:extLst>
              <a:ext uri="{FF2B5EF4-FFF2-40B4-BE49-F238E27FC236}">
                <a16:creationId xmlns:a16="http://schemas.microsoft.com/office/drawing/2014/main" id="{BFD1178C-9905-5A42-BA31-225AF0361C27}"/>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18" name="Text Placeholder 2">
            <a:extLst>
              <a:ext uri="{FF2B5EF4-FFF2-40B4-BE49-F238E27FC236}">
                <a16:creationId xmlns:a16="http://schemas.microsoft.com/office/drawing/2014/main" id="{7008C46A-5600-BD42-9D51-D633B285C55C}"/>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pic>
        <p:nvPicPr>
          <p:cNvPr id="11" name="Picture 10" descr="Logo&#10;&#10;Description automatically generated">
            <a:extLst>
              <a:ext uri="{FF2B5EF4-FFF2-40B4-BE49-F238E27FC236}">
                <a16:creationId xmlns:a16="http://schemas.microsoft.com/office/drawing/2014/main" id="{2D79C768-94C2-4BCF-9525-BF17097139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F5690862-0ADF-C317-FCB3-03BAAA8A103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554755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People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7183D92A-2E36-9F4C-9387-9732A6E8E2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159"/>
          <a:stretch/>
        </p:blipFill>
        <p:spPr>
          <a:xfrm>
            <a:off x="4541337" y="3291806"/>
            <a:ext cx="4602663" cy="3379478"/>
          </a:xfrm>
          <a:prstGeom prst="rect">
            <a:avLst/>
          </a:prstGeom>
        </p:spPr>
      </p:pic>
      <p:sp>
        <p:nvSpPr>
          <p:cNvPr id="11" name="Rectangle 10">
            <a:extLst>
              <a:ext uri="{FF2B5EF4-FFF2-40B4-BE49-F238E27FC236}">
                <a16:creationId xmlns:a16="http://schemas.microsoft.com/office/drawing/2014/main" id="{915E45FF-5E23-4654-8311-8E6B9AC0B304}"/>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6" name="Text Placeholder 2">
            <a:extLst>
              <a:ext uri="{FF2B5EF4-FFF2-40B4-BE49-F238E27FC236}">
                <a16:creationId xmlns:a16="http://schemas.microsoft.com/office/drawing/2014/main" id="{B966B1FD-260A-3546-A926-2ECA853ED3FF}"/>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0" name="Title 1">
            <a:extLst>
              <a:ext uri="{FF2B5EF4-FFF2-40B4-BE49-F238E27FC236}">
                <a16:creationId xmlns:a16="http://schemas.microsoft.com/office/drawing/2014/main" id="{46830501-8B38-4387-852B-1B86232069AB}"/>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3" name="Picture 12" descr="Logo&#10;&#10;Description automatically generated">
            <a:extLst>
              <a:ext uri="{FF2B5EF4-FFF2-40B4-BE49-F238E27FC236}">
                <a16:creationId xmlns:a16="http://schemas.microsoft.com/office/drawing/2014/main" id="{8986A529-18DF-4431-A513-5CFD1DD149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585AED18-470C-EC2F-332E-85C278CF1D0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033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
        <p:nvSpPr>
          <p:cNvPr id="3" name="Rectangle 2">
            <a:extLst>
              <a:ext uri="{FF2B5EF4-FFF2-40B4-BE49-F238E27FC236}">
                <a16:creationId xmlns:a16="http://schemas.microsoft.com/office/drawing/2014/main" id="{6B82152D-AC58-4F46-91BA-9424745C6152}"/>
              </a:ext>
            </a:extLst>
          </p:cNvPr>
          <p:cNvSpPr/>
          <p:nvPr userDrawn="1"/>
        </p:nvSpPr>
        <p:spPr>
          <a:xfrm>
            <a:off x="-2613" y="1046634"/>
            <a:ext cx="9144000"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AFEBDA-1979-4943-BC79-58F30224CC10}"/>
              </a:ext>
            </a:extLst>
          </p:cNvPr>
          <p:cNvSpPr txBox="1"/>
          <p:nvPr userDrawn="1"/>
        </p:nvSpPr>
        <p:spPr>
          <a:xfrm>
            <a:off x="292396" y="1046634"/>
            <a:ext cx="2524760" cy="584775"/>
          </a:xfrm>
          <a:prstGeom prst="rect">
            <a:avLst/>
          </a:prstGeom>
          <a:noFill/>
          <a:effectLst>
            <a:outerShdw dist="38100" dir="2700000" algn="tl" rotWithShape="0">
              <a:prstClr val="black"/>
            </a:outerShdw>
          </a:effectLst>
        </p:spPr>
        <p:txBody>
          <a:bodyPr wrap="square">
            <a:spAutoFit/>
          </a:bodyPr>
          <a:lstStyle/>
          <a:p>
            <a:r>
              <a:rPr lang="en-US" sz="3200" b="1">
                <a:solidFill>
                  <a:schemeClr val="bg1"/>
                </a:solidFill>
                <a:effectLst>
                  <a:outerShdw blurRad="38100" dist="38100" dir="2700000" algn="tl">
                    <a:srgbClr val="000000">
                      <a:alpha val="43137"/>
                    </a:srgbClr>
                  </a:outerShdw>
                </a:effectLst>
                <a:latin typeface="Arial Nova Cond" panose="020B0506020202020204" pitchFamily="34" charset="0"/>
              </a:rPr>
              <a:t>MISSION:</a:t>
            </a:r>
            <a:endParaRPr lang="en-US" sz="3200">
              <a:effectLst>
                <a:outerShdw blurRad="38100" dist="38100" dir="2700000" algn="tl">
                  <a:srgbClr val="000000">
                    <a:alpha val="43137"/>
                  </a:srgbClr>
                </a:outerShdw>
              </a:effectLst>
            </a:endParaRPr>
          </a:p>
        </p:txBody>
      </p:sp>
      <p:sp>
        <p:nvSpPr>
          <p:cNvPr id="6" name="Content Placeholder 1">
            <a:extLst>
              <a:ext uri="{FF2B5EF4-FFF2-40B4-BE49-F238E27FC236}">
                <a16:creationId xmlns:a16="http://schemas.microsoft.com/office/drawing/2014/main" id="{839CBD28-E35E-4252-9ED1-B752B91FF8E9}"/>
              </a:ext>
            </a:extLst>
          </p:cNvPr>
          <p:cNvSpPr txBox="1">
            <a:spLocks/>
          </p:cNvSpPr>
          <p:nvPr userDrawn="1"/>
        </p:nvSpPr>
        <p:spPr>
          <a:xfrm>
            <a:off x="4323809" y="1516769"/>
            <a:ext cx="4476515" cy="4805362"/>
          </a:xfrm>
          <a:prstGeom prst="rect">
            <a:avLst/>
          </a:prstGeom>
          <a:noFill/>
          <a:effectLst/>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200"/>
              </a:lnSpc>
              <a:buFont typeface="Arial" panose="020B0604020202020204" pitchFamily="34" charset="0"/>
              <a:buNone/>
            </a:pPr>
            <a:endParaRPr lang="en-US" b="1">
              <a:solidFill>
                <a:schemeClr val="tx2"/>
              </a:solidFill>
              <a:effectLst>
                <a:outerShdw blurRad="38100" dist="38100" dir="2700000" algn="tl">
                  <a:srgbClr val="000000">
                    <a:alpha val="43137"/>
                  </a:srgbClr>
                </a:outerShdw>
              </a:effectLst>
            </a:endParaRPr>
          </a:p>
          <a:p>
            <a:pPr marL="0" lvl="1" indent="0">
              <a:lnSpc>
                <a:spcPts val="2200"/>
              </a:lnSpc>
              <a:spcBef>
                <a:spcPts val="0"/>
              </a:spcBef>
              <a:buClr>
                <a:schemeClr val="tx2"/>
              </a:buClr>
              <a:buNone/>
            </a:pPr>
            <a:r>
              <a:rPr lang="en-US" sz="2000" b="1">
                <a:solidFill>
                  <a:schemeClr val="tx2"/>
                </a:solidFill>
              </a:rPr>
              <a:t>FOCUS ON SAFETY</a:t>
            </a:r>
          </a:p>
          <a:p>
            <a:pPr marL="0" lvl="1" indent="0">
              <a:lnSpc>
                <a:spcPts val="2200"/>
              </a:lnSpc>
              <a:spcBef>
                <a:spcPts val="0"/>
              </a:spcBef>
              <a:buClr>
                <a:schemeClr val="tx2"/>
              </a:buClr>
              <a:buNone/>
            </a:pPr>
            <a:r>
              <a:rPr lang="en-US" sz="1400">
                <a:solidFill>
                  <a:schemeClr val="tx2"/>
                </a:solidFill>
              </a:rPr>
              <a:t>Safety is at the heart of everything we do</a:t>
            </a:r>
          </a:p>
          <a:p>
            <a:pPr marL="0" lvl="1" indent="0">
              <a:lnSpc>
                <a:spcPts val="2200"/>
              </a:lnSpc>
              <a:spcBef>
                <a:spcPts val="0"/>
              </a:spcBef>
              <a:buClr>
                <a:schemeClr val="tx2"/>
              </a:buClr>
              <a:buNone/>
            </a:pPr>
            <a:endParaRPr lang="en-US" sz="2400">
              <a:solidFill>
                <a:schemeClr val="tx2"/>
              </a:solidFill>
              <a:highlight>
                <a:srgbClr val="00FFFF"/>
              </a:highlight>
            </a:endParaRPr>
          </a:p>
          <a:p>
            <a:pPr marL="0" lvl="1" indent="0">
              <a:lnSpc>
                <a:spcPts val="2200"/>
              </a:lnSpc>
              <a:spcBef>
                <a:spcPts val="0"/>
              </a:spcBef>
              <a:buClr>
                <a:schemeClr val="tx2"/>
              </a:buClr>
              <a:buNone/>
            </a:pPr>
            <a:r>
              <a:rPr lang="en-US" sz="2000" b="1">
                <a:solidFill>
                  <a:schemeClr val="tx2"/>
                </a:solidFill>
              </a:rPr>
              <a:t>CARE FOR OUR STUDENTS</a:t>
            </a:r>
          </a:p>
          <a:p>
            <a:pPr marL="0" lvl="1" indent="0">
              <a:lnSpc>
                <a:spcPts val="1800"/>
              </a:lnSpc>
              <a:spcBef>
                <a:spcPts val="0"/>
              </a:spcBef>
              <a:buClr>
                <a:schemeClr val="tx2"/>
              </a:buClr>
              <a:buNone/>
            </a:pPr>
            <a:r>
              <a:rPr lang="en-US" sz="1400">
                <a:solidFill>
                  <a:schemeClr val="tx2"/>
                </a:solidFill>
              </a:rPr>
              <a:t>Ensure our vehicles are welcoming and trusted </a:t>
            </a:r>
            <a:br>
              <a:rPr lang="en-US" sz="1400">
                <a:solidFill>
                  <a:schemeClr val="tx2"/>
                </a:solidFill>
              </a:rPr>
            </a:br>
            <a:r>
              <a:rPr lang="en-US" sz="1400">
                <a:solidFill>
                  <a:schemeClr val="tx2"/>
                </a:solidFill>
              </a:rPr>
              <a:t>places where students feel comfortable and secure</a:t>
            </a:r>
          </a:p>
          <a:p>
            <a:pPr marL="0" lvl="1" indent="0">
              <a:lnSpc>
                <a:spcPts val="2200"/>
              </a:lnSpc>
              <a:spcBef>
                <a:spcPts val="0"/>
              </a:spcBef>
              <a:buClr>
                <a:schemeClr val="tx2"/>
              </a:buClr>
              <a:buNone/>
            </a:pPr>
            <a:endParaRPr lang="en-US" sz="2400" b="1">
              <a:solidFill>
                <a:schemeClr val="tx2"/>
              </a:solidFill>
            </a:endParaRPr>
          </a:p>
          <a:p>
            <a:pPr marL="0" lvl="1" indent="0">
              <a:lnSpc>
                <a:spcPts val="2200"/>
              </a:lnSpc>
              <a:spcBef>
                <a:spcPts val="0"/>
              </a:spcBef>
              <a:buClr>
                <a:schemeClr val="tx2"/>
              </a:buClr>
              <a:buNone/>
            </a:pPr>
            <a:r>
              <a:rPr lang="en-US" sz="2000" b="1">
                <a:solidFill>
                  <a:schemeClr val="tx2"/>
                </a:solidFill>
              </a:rPr>
              <a:t>SURPASS CUSTOMER EXPECTATIONS</a:t>
            </a:r>
          </a:p>
          <a:p>
            <a:pPr marL="0" lvl="1" indent="0">
              <a:lnSpc>
                <a:spcPts val="1800"/>
              </a:lnSpc>
              <a:spcBef>
                <a:spcPts val="0"/>
              </a:spcBef>
              <a:buClr>
                <a:schemeClr val="tx2"/>
              </a:buClr>
              <a:buNone/>
            </a:pPr>
            <a:r>
              <a:rPr lang="en-US" sz="1400">
                <a:solidFill>
                  <a:schemeClr val="tx2"/>
                </a:solidFill>
              </a:rPr>
              <a:t>Go the extra mile to deliver an extraordinary experience for our customers and communities</a:t>
            </a:r>
            <a:br>
              <a:rPr lang="en-US">
                <a:solidFill>
                  <a:schemeClr val="tx2"/>
                </a:solidFill>
              </a:rPr>
            </a:br>
            <a:endParaRPr lang="en-US" sz="2400">
              <a:solidFill>
                <a:schemeClr val="tx2"/>
              </a:solidFill>
            </a:endParaRPr>
          </a:p>
          <a:p>
            <a:pPr marL="0" lvl="1" indent="0">
              <a:lnSpc>
                <a:spcPts val="2200"/>
              </a:lnSpc>
              <a:spcBef>
                <a:spcPts val="0"/>
              </a:spcBef>
              <a:buClr>
                <a:schemeClr val="tx2"/>
              </a:buClr>
              <a:buNone/>
            </a:pPr>
            <a:r>
              <a:rPr lang="en-US" sz="2000" b="1">
                <a:solidFill>
                  <a:schemeClr val="tx2"/>
                </a:solidFill>
              </a:rPr>
              <a:t>FOSTER TEAMWORK</a:t>
            </a:r>
          </a:p>
          <a:p>
            <a:pPr marL="0" lvl="1" indent="0">
              <a:lnSpc>
                <a:spcPts val="1800"/>
              </a:lnSpc>
              <a:spcBef>
                <a:spcPts val="0"/>
              </a:spcBef>
              <a:buClr>
                <a:schemeClr val="tx2"/>
              </a:buClr>
              <a:buNone/>
            </a:pPr>
            <a:r>
              <a:rPr lang="en-US" sz="1400">
                <a:solidFill>
                  <a:schemeClr val="tx2"/>
                </a:solidFill>
              </a:rPr>
              <a:t>Work together, act with integrity, respect each other, champion diversity and inclusion</a:t>
            </a:r>
            <a:br>
              <a:rPr lang="en-US">
                <a:solidFill>
                  <a:schemeClr val="tx2"/>
                </a:solidFill>
              </a:rPr>
            </a:br>
            <a:endParaRPr lang="en-US" sz="2800">
              <a:solidFill>
                <a:schemeClr val="tx2"/>
              </a:solidFill>
            </a:endParaRPr>
          </a:p>
          <a:p>
            <a:pPr marL="0" lvl="1" indent="0">
              <a:lnSpc>
                <a:spcPts val="2200"/>
              </a:lnSpc>
              <a:spcBef>
                <a:spcPts val="0"/>
              </a:spcBef>
              <a:buClr>
                <a:schemeClr val="tx2"/>
              </a:buClr>
              <a:buNone/>
            </a:pPr>
            <a:r>
              <a:rPr lang="en-US" sz="2000" b="1">
                <a:solidFill>
                  <a:schemeClr val="tx2"/>
                </a:solidFill>
              </a:rPr>
              <a:t>SET THE HIGHEST STANDARDS</a:t>
            </a:r>
          </a:p>
          <a:p>
            <a:pPr marL="0" lvl="1" indent="0">
              <a:lnSpc>
                <a:spcPts val="1800"/>
              </a:lnSpc>
              <a:spcBef>
                <a:spcPts val="0"/>
              </a:spcBef>
              <a:buClr>
                <a:schemeClr val="tx2"/>
              </a:buClr>
              <a:buNone/>
            </a:pPr>
            <a:r>
              <a:rPr lang="en-US" sz="1400">
                <a:solidFill>
                  <a:schemeClr val="tx2"/>
                </a:solidFill>
              </a:rPr>
              <a:t>Continually seek a better way to do things with innovation, sustainable practices, financial discipline, commercial excellence and operational excellence</a:t>
            </a:r>
          </a:p>
        </p:txBody>
      </p:sp>
      <p:pic>
        <p:nvPicPr>
          <p:cNvPr id="7" name="Picture 6" descr="A picture containing shape&#10;&#10;Description automatically generated">
            <a:extLst>
              <a:ext uri="{FF2B5EF4-FFF2-40B4-BE49-F238E27FC236}">
                <a16:creationId xmlns:a16="http://schemas.microsoft.com/office/drawing/2014/main" id="{68F34FFE-EE30-47AE-B894-7C6EE5D2E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3352" y="2719910"/>
            <a:ext cx="432221" cy="432221"/>
          </a:xfrm>
          <a:prstGeom prst="rect">
            <a:avLst/>
          </a:prstGeom>
          <a:effectLst>
            <a:outerShdw dist="38100" dir="2700000" algn="tl" rotWithShape="0">
              <a:schemeClr val="tx2"/>
            </a:outerShdw>
          </a:effectLst>
        </p:spPr>
      </p:pic>
      <p:pic>
        <p:nvPicPr>
          <p:cNvPr id="8" name="Picture 7" descr="Icon&#10;&#10;Description automatically generated">
            <a:extLst>
              <a:ext uri="{FF2B5EF4-FFF2-40B4-BE49-F238E27FC236}">
                <a16:creationId xmlns:a16="http://schemas.microsoft.com/office/drawing/2014/main" id="{8BBF74E9-7354-4B5D-B79A-39D75BF3C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3351" y="3713833"/>
            <a:ext cx="432221" cy="432221"/>
          </a:xfrm>
          <a:prstGeom prst="rect">
            <a:avLst/>
          </a:prstGeom>
          <a:effectLst>
            <a:outerShdw dist="38100" dir="2700000" algn="tl" rotWithShape="0">
              <a:schemeClr val="tx2"/>
            </a:outerShdw>
          </a:effectLst>
        </p:spPr>
      </p:pic>
      <p:pic>
        <p:nvPicPr>
          <p:cNvPr id="9" name="Picture 8" descr="Icon&#10;&#10;Description automatically generated">
            <a:extLst>
              <a:ext uri="{FF2B5EF4-FFF2-40B4-BE49-F238E27FC236}">
                <a16:creationId xmlns:a16="http://schemas.microsoft.com/office/drawing/2014/main" id="{D83FB3DF-C535-4441-9D00-305A508812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1815" y="1836687"/>
            <a:ext cx="432221" cy="432221"/>
          </a:xfrm>
          <a:prstGeom prst="rect">
            <a:avLst/>
          </a:prstGeom>
          <a:effectLst>
            <a:outerShdw dist="38100" dir="2700000" algn="tl" rotWithShape="0">
              <a:schemeClr val="tx2"/>
            </a:outerShdw>
          </a:effectLst>
        </p:spPr>
      </p:pic>
      <p:pic>
        <p:nvPicPr>
          <p:cNvPr id="10" name="Picture 9" descr="Icon&#10;&#10;Description automatically generated">
            <a:extLst>
              <a:ext uri="{FF2B5EF4-FFF2-40B4-BE49-F238E27FC236}">
                <a16:creationId xmlns:a16="http://schemas.microsoft.com/office/drawing/2014/main" id="{A5FA01DE-A3E6-47EE-9DF5-D5F2F231BA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3352" y="5668337"/>
            <a:ext cx="432221" cy="432221"/>
          </a:xfrm>
          <a:prstGeom prst="rect">
            <a:avLst/>
          </a:prstGeom>
          <a:effectLst>
            <a:outerShdw dist="38100" dir="2700000" algn="tl" rotWithShape="0">
              <a:schemeClr val="tx2"/>
            </a:outerShdw>
          </a:effectLst>
        </p:spPr>
      </p:pic>
      <p:sp>
        <p:nvSpPr>
          <p:cNvPr id="11" name="TextBox 10">
            <a:extLst>
              <a:ext uri="{FF2B5EF4-FFF2-40B4-BE49-F238E27FC236}">
                <a16:creationId xmlns:a16="http://schemas.microsoft.com/office/drawing/2014/main" id="{FBBCE1A8-7E5F-421F-B687-B871A4B70DAB}"/>
              </a:ext>
            </a:extLst>
          </p:cNvPr>
          <p:cNvSpPr txBox="1"/>
          <p:nvPr userDrawn="1"/>
        </p:nvSpPr>
        <p:spPr>
          <a:xfrm>
            <a:off x="3739182" y="1223479"/>
            <a:ext cx="4841964" cy="396583"/>
          </a:xfrm>
          <a:prstGeom prst="rect">
            <a:avLst/>
          </a:prstGeom>
          <a:noFill/>
          <a:effectLst>
            <a:outerShdw dist="38100" dir="2700000" algn="tl" rotWithShape="0">
              <a:prstClr val="black"/>
            </a:outerShdw>
          </a:effectLst>
        </p:spPr>
        <p:txBody>
          <a:bodyPr wrap="square">
            <a:spAutoFit/>
          </a:bodyPr>
          <a:lstStyle/>
          <a:p>
            <a:pPr marL="0" marR="0" lvl="1" indent="0" algn="l" defTabSz="457200" rtl="0" eaLnBrk="1" fontAlgn="auto" latinLnBrk="0" hangingPunct="1">
              <a:lnSpc>
                <a:spcPts val="22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FFFF"/>
                </a:solidFill>
                <a:effectLst/>
                <a:uLnTx/>
                <a:uFillTx/>
                <a:latin typeface="Arial Nova Cond" panose="020B0506020202020204" pitchFamily="34" charset="0"/>
              </a:rPr>
              <a:t>VALUES:</a:t>
            </a:r>
          </a:p>
        </p:txBody>
      </p:sp>
      <p:sp>
        <p:nvSpPr>
          <p:cNvPr id="12" name="TextBox 11">
            <a:extLst>
              <a:ext uri="{FF2B5EF4-FFF2-40B4-BE49-F238E27FC236}">
                <a16:creationId xmlns:a16="http://schemas.microsoft.com/office/drawing/2014/main" id="{08048838-AC31-41BE-994B-2AAE017FE870}"/>
              </a:ext>
            </a:extLst>
          </p:cNvPr>
          <p:cNvSpPr txBox="1"/>
          <p:nvPr userDrawn="1"/>
        </p:nvSpPr>
        <p:spPr>
          <a:xfrm>
            <a:off x="339548" y="1819105"/>
            <a:ext cx="3140252" cy="3728136"/>
          </a:xfrm>
          <a:prstGeom prst="rect">
            <a:avLst/>
          </a:prstGeom>
          <a:noFill/>
          <a:effectLst/>
        </p:spPr>
        <p:txBody>
          <a:bodyPr wrap="square">
            <a:spAutoFit/>
          </a:bodyPr>
          <a:lstStyle/>
          <a:p>
            <a:pPr marL="0" indent="0">
              <a:lnSpc>
                <a:spcPts val="3600"/>
              </a:lnSpc>
              <a:buNone/>
              <a:tabLst>
                <a:tab pos="974725" algn="l"/>
              </a:tabLst>
            </a:pPr>
            <a:r>
              <a:rPr lang="en-US" sz="2000" b="1">
                <a:solidFill>
                  <a:schemeClr val="tx2"/>
                </a:solidFill>
                <a:latin typeface="Arial Nova Cond" panose="020B0506020202020204" pitchFamily="34" charset="0"/>
              </a:rPr>
              <a:t>Provide unmatched care and the safest ride to school, so when students arrive, they start and end their day with an exceptional experience and are ready to achieve their full potential.</a:t>
            </a:r>
            <a:endParaRPr lang="en-US" sz="900" b="1">
              <a:solidFill>
                <a:schemeClr val="tx2"/>
              </a:solidFill>
              <a:latin typeface="Arial Nova Cond" panose="020B0506020202020204" pitchFamily="34" charset="0"/>
            </a:endParaRPr>
          </a:p>
        </p:txBody>
      </p:sp>
      <p:pic>
        <p:nvPicPr>
          <p:cNvPr id="13" name="Picture 12" descr="Logo&#10;&#10;Description automatically generated">
            <a:extLst>
              <a:ext uri="{FF2B5EF4-FFF2-40B4-BE49-F238E27FC236}">
                <a16:creationId xmlns:a16="http://schemas.microsoft.com/office/drawing/2014/main" id="{0A84D266-02DB-4CA9-8CC2-B8BAAEE51D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8365" y="112067"/>
            <a:ext cx="3522617" cy="825535"/>
          </a:xfrm>
          <a:prstGeom prst="rect">
            <a:avLst/>
          </a:prstGeom>
        </p:spPr>
      </p:pic>
      <p:sp>
        <p:nvSpPr>
          <p:cNvPr id="14" name="Rectangle 13">
            <a:extLst>
              <a:ext uri="{FF2B5EF4-FFF2-40B4-BE49-F238E27FC236}">
                <a16:creationId xmlns:a16="http://schemas.microsoft.com/office/drawing/2014/main" id="{1F7E7161-4C09-41E6-B80F-1EF568EB8762}"/>
              </a:ext>
            </a:extLst>
          </p:cNvPr>
          <p:cNvSpPr/>
          <p:nvPr userDrawn="1"/>
        </p:nvSpPr>
        <p:spPr>
          <a:xfrm>
            <a:off x="-2613" y="6745933"/>
            <a:ext cx="9144000" cy="112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76E08682-CC2F-420D-AE81-874099A062E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86199" y="4693328"/>
            <a:ext cx="402548" cy="452851"/>
          </a:xfrm>
          <a:prstGeom prst="rect">
            <a:avLst/>
          </a:prstGeom>
          <a:effectLst>
            <a:outerShdw dist="38100" dir="2700000" algn="tl" rotWithShape="0">
              <a:schemeClr val="tx2"/>
            </a:outerShdw>
          </a:effectLst>
        </p:spPr>
      </p:pic>
    </p:spTree>
    <p:extLst>
      <p:ext uri="{BB962C8B-B14F-4D97-AF65-F5344CB8AC3E}">
        <p14:creationId xmlns:p14="http://schemas.microsoft.com/office/powerpoint/2010/main" val="743929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Kids + Bus Dri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A6E15-57AE-D348-9637-541A875F2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433392"/>
          </a:xfrm>
          <a:prstGeom prst="rect">
            <a:avLst/>
          </a:prstGeom>
        </p:spPr>
      </p:pic>
      <p:sp>
        <p:nvSpPr>
          <p:cNvPr id="10" name="Rectangle 9">
            <a:extLst>
              <a:ext uri="{FF2B5EF4-FFF2-40B4-BE49-F238E27FC236}">
                <a16:creationId xmlns:a16="http://schemas.microsoft.com/office/drawing/2014/main" id="{75638D6B-B3DA-4A39-9348-BDAC9D68904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615145-9EE6-4B66-B14B-E1C71588F52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3DFF7481-90B5-6845-B856-A29AD39AF86A}"/>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ext Placeholder 2">
            <a:extLst>
              <a:ext uri="{FF2B5EF4-FFF2-40B4-BE49-F238E27FC236}">
                <a16:creationId xmlns:a16="http://schemas.microsoft.com/office/drawing/2014/main" id="{AD158315-D130-41B7-9352-FAF5E598ED1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3" name="Title 1">
            <a:extLst>
              <a:ext uri="{FF2B5EF4-FFF2-40B4-BE49-F238E27FC236}">
                <a16:creationId xmlns:a16="http://schemas.microsoft.com/office/drawing/2014/main" id="{F8C8909C-9030-4EAF-9FA2-380583DB29DB}"/>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20" name="Picture 19" descr="Logo&#10;&#10;Description automatically generated">
            <a:extLst>
              <a:ext uri="{FF2B5EF4-FFF2-40B4-BE49-F238E27FC236}">
                <a16:creationId xmlns:a16="http://schemas.microsoft.com/office/drawing/2014/main" id="{9E5E353C-5814-4E30-B558-46C6E1D97B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extBox 9">
            <a:extLst>
              <a:ext uri="{FF2B5EF4-FFF2-40B4-BE49-F238E27FC236}">
                <a16:creationId xmlns:a16="http://schemas.microsoft.com/office/drawing/2014/main" id="{64A12149-A543-3906-1387-B1F24BD5019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473544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DIVIDER Kids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90924"/>
          </a:xfrm>
          <a:prstGeom prst="rect">
            <a:avLst/>
          </a:prstGeom>
        </p:spPr>
      </p:pic>
      <p:sp>
        <p:nvSpPr>
          <p:cNvPr id="15" name="Rectangle 14">
            <a:extLst>
              <a:ext uri="{FF2B5EF4-FFF2-40B4-BE49-F238E27FC236}">
                <a16:creationId xmlns:a16="http://schemas.microsoft.com/office/drawing/2014/main" id="{9AE66F1D-2646-4DF4-BEEA-7D05EBACFC96}"/>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23748F8A-4B84-4525-BE41-BBE4C5B11B85}"/>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DC77B785-7432-2749-984F-FDBCDFB9DAE7}"/>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pic>
        <p:nvPicPr>
          <p:cNvPr id="14" name="Picture 13" descr="Logo&#10;&#10;Description automatically generated">
            <a:extLst>
              <a:ext uri="{FF2B5EF4-FFF2-40B4-BE49-F238E27FC236}">
                <a16:creationId xmlns:a16="http://schemas.microsoft.com/office/drawing/2014/main" id="{AA12C83B-07C8-489D-8B38-EB31530F89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B7801F89-A7B0-9A21-7577-E71003236D7F}"/>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63607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Boy + Bu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AF70C3-8F1F-DC4B-A311-E8754247C3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6388375"/>
          </a:xfrm>
          <a:prstGeom prst="rect">
            <a:avLst/>
          </a:prstGeom>
        </p:spPr>
      </p:pic>
      <p:sp>
        <p:nvSpPr>
          <p:cNvPr id="19" name="Rectangle 18">
            <a:extLst>
              <a:ext uri="{FF2B5EF4-FFF2-40B4-BE49-F238E27FC236}">
                <a16:creationId xmlns:a16="http://schemas.microsoft.com/office/drawing/2014/main" id="{E72A2B36-13B8-4192-9E04-74337F9140E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2" name="Rectangle 11">
            <a:extLst>
              <a:ext uri="{FF2B5EF4-FFF2-40B4-BE49-F238E27FC236}">
                <a16:creationId xmlns:a16="http://schemas.microsoft.com/office/drawing/2014/main" id="{049EB273-D5A8-488D-895C-E898C9E86BF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6281D92-DAE9-1A44-8427-99731B71D233}"/>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itle 1">
            <a:extLst>
              <a:ext uri="{FF2B5EF4-FFF2-40B4-BE49-F238E27FC236}">
                <a16:creationId xmlns:a16="http://schemas.microsoft.com/office/drawing/2014/main" id="{1A4A4000-9117-48A4-87B5-DEF519CEC738}"/>
              </a:ext>
            </a:extLst>
          </p:cNvPr>
          <p:cNvSpPr>
            <a:spLocks noGrp="1"/>
          </p:cNvSpPr>
          <p:nvPr>
            <p:ph type="title" hasCustomPrompt="1"/>
          </p:nvPr>
        </p:nvSpPr>
        <p:spPr>
          <a:xfrm>
            <a:off x="623888" y="2776151"/>
            <a:ext cx="7886700" cy="1827515"/>
          </a:xfrm>
        </p:spPr>
        <p:txBody>
          <a:bodyPr anchor="b">
            <a:normAutofit/>
          </a:bodyPr>
          <a:lstStyle>
            <a:lvl1pPr>
              <a:defRPr sz="5400" cap="all" baseline="0">
                <a:solidFill>
                  <a:schemeClr val="bg1"/>
                </a:solidFill>
              </a:defRPr>
            </a:lvl1pPr>
          </a:lstStyle>
          <a:p>
            <a:r>
              <a:rPr lang="en-US"/>
              <a:t>CLICK TO EDIT DIVIDER TITLE</a:t>
            </a:r>
          </a:p>
        </p:txBody>
      </p:sp>
      <p:pic>
        <p:nvPicPr>
          <p:cNvPr id="15" name="Picture 14" descr="Logo&#10;&#10;Description automatically generated">
            <a:extLst>
              <a:ext uri="{FF2B5EF4-FFF2-40B4-BE49-F238E27FC236}">
                <a16:creationId xmlns:a16="http://schemas.microsoft.com/office/drawing/2014/main" id="{AA82144F-C7E9-47B1-A76E-A0672BBF0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TextBox 9">
            <a:extLst>
              <a:ext uri="{FF2B5EF4-FFF2-40B4-BE49-F238E27FC236}">
                <a16:creationId xmlns:a16="http://schemas.microsoft.com/office/drawing/2014/main" id="{58CF888E-F46F-3892-5E52-CCCF773CE19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716417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Two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4D4D7-1070-42C3-96F7-954A9285797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3D959-C60B-4C1A-95B3-589863857EC5}"/>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1" name="Picture 10" descr="Logo&#10;&#10;Description automatically generated">
            <a:extLst>
              <a:ext uri="{FF2B5EF4-FFF2-40B4-BE49-F238E27FC236}">
                <a16:creationId xmlns:a16="http://schemas.microsoft.com/office/drawing/2014/main" id="{00CA379C-25D5-44A7-9F3D-BBBB3E138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0B80FCE-EF06-4D9F-AC83-9775A3038AD5}"/>
              </a:ext>
            </a:extLst>
          </p:cNvPr>
          <p:cNvSpPr>
            <a:spLocks noGrp="1"/>
          </p:cNvSpPr>
          <p:nvPr>
            <p:ph sz="half" idx="2" hasCustomPrompt="1"/>
          </p:nvPr>
        </p:nvSpPr>
        <p:spPr>
          <a:xfrm>
            <a:off x="4664365" y="1253331"/>
            <a:ext cx="4116456"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2D31727-DC23-45A2-A6B3-08E95B320EAD}"/>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91247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DF1DE-399C-43BD-8194-DA11E545CF5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6315C7C-9C5E-4B97-A813-DA2D63A12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5" name="Content Placeholder 2">
            <a:extLst>
              <a:ext uri="{FF2B5EF4-FFF2-40B4-BE49-F238E27FC236}">
                <a16:creationId xmlns:a16="http://schemas.microsoft.com/office/drawing/2014/main" id="{E5191916-0FD2-426F-90DC-CE84750CB5CD}"/>
              </a:ext>
            </a:extLst>
          </p:cNvPr>
          <p:cNvSpPr>
            <a:spLocks noGrp="1"/>
          </p:cNvSpPr>
          <p:nvPr>
            <p:ph sz="half" idx="1" hasCustomPrompt="1"/>
          </p:nvPr>
        </p:nvSpPr>
        <p:spPr>
          <a:xfrm>
            <a:off x="363179" y="125333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05213" y="1253330"/>
            <a:ext cx="518477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CFDF6CEE-08BE-4B89-822C-3A539DC3CF26}"/>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848771FE-1A19-420A-C7A7-1044CDA7DB23}"/>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421799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Image +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578B33-261D-43DF-B47E-8DB0C9804BCD}"/>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5FED2757-9276-435C-91CA-6D24D2DA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5184775" cy="4875799"/>
          </a:xfrm>
        </p:spPr>
        <p:txBody>
          <a:bodyPr/>
          <a:lstStyle>
            <a:lvl1pPr>
              <a:defRPr/>
            </a:lvl1pPr>
          </a:lstStyle>
          <a:p>
            <a:r>
              <a:rPr lang="en-US"/>
              <a:t>Click to add image</a:t>
            </a:r>
          </a:p>
        </p:txBody>
      </p:sp>
      <p:sp>
        <p:nvSpPr>
          <p:cNvPr id="7" name="Content Placeholder 2">
            <a:extLst>
              <a:ext uri="{FF2B5EF4-FFF2-40B4-BE49-F238E27FC236}">
                <a16:creationId xmlns:a16="http://schemas.microsoft.com/office/drawing/2014/main" id="{B6BB70CB-59B0-426C-83B3-9AD05A80F8E0}"/>
              </a:ext>
            </a:extLst>
          </p:cNvPr>
          <p:cNvSpPr>
            <a:spLocks noGrp="1"/>
          </p:cNvSpPr>
          <p:nvPr>
            <p:ph sz="half" idx="14" hasCustomPrompt="1"/>
          </p:nvPr>
        </p:nvSpPr>
        <p:spPr>
          <a:xfrm>
            <a:off x="5676799" y="1245181"/>
            <a:ext cx="3137902" cy="489209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32C728A6-A555-D881-3AEB-873B4B6F85E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753549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Imag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291700-06E7-4034-ABAF-030A6B2CBD2A}"/>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04A7D15-AC0A-41E3-8EB7-B447327CA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8" name="Picture Placeholder 8">
            <a:extLst>
              <a:ext uri="{FF2B5EF4-FFF2-40B4-BE49-F238E27FC236}">
                <a16:creationId xmlns:a16="http://schemas.microsoft.com/office/drawing/2014/main" id="{87477209-63D4-470D-A499-6840FD88CC44}"/>
              </a:ext>
            </a:extLst>
          </p:cNvPr>
          <p:cNvSpPr>
            <a:spLocks noGrp="1"/>
          </p:cNvSpPr>
          <p:nvPr>
            <p:ph type="pic" sz="quarter" idx="13" hasCustomPrompt="1"/>
          </p:nvPr>
        </p:nvSpPr>
        <p:spPr>
          <a:xfrm>
            <a:off x="363179" y="1245181"/>
            <a:ext cx="8427035" cy="4875799"/>
          </a:xfrm>
        </p:spPr>
        <p:txBody>
          <a:bodyPr/>
          <a:lstStyle>
            <a:lvl1pPr>
              <a:defRPr/>
            </a:lvl1pPr>
          </a:lstStyle>
          <a:p>
            <a:r>
              <a:rPr lang="en-US"/>
              <a:t>Click to add image</a:t>
            </a:r>
          </a:p>
        </p:txBody>
      </p:sp>
      <p:cxnSp>
        <p:nvCxnSpPr>
          <p:cNvPr id="9" name="Straight Connector 8">
            <a:extLst>
              <a:ext uri="{FF2B5EF4-FFF2-40B4-BE49-F238E27FC236}">
                <a16:creationId xmlns:a16="http://schemas.microsoft.com/office/drawing/2014/main" id="{5E00C18F-C952-4B9C-9AA2-F4CF4D80590F}"/>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99056C1F-CB85-7A8A-4A0D-8D2132AB75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48994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Text One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17E59-78C6-405A-8D16-1E3BE246F3B5}"/>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17E88EC-FE4F-4987-AF46-6D8F204103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2" name="Title 1"/>
          <p:cNvSpPr>
            <a:spLocks noGrp="1"/>
          </p:cNvSpPr>
          <p:nvPr>
            <p:ph type="title" hasCustomPrompt="1"/>
          </p:nvPr>
        </p:nvSpPr>
        <p:spPr/>
        <p:txBody>
          <a:bodyPr lIns="0" anchor="b"/>
          <a:lstStyle>
            <a:lvl1pPr>
              <a:defRPr cap="all" baseline="0"/>
            </a:lvl1pPr>
          </a:lstStyle>
          <a:p>
            <a:r>
              <a:rPr lang="en-US"/>
              <a:t>CLICK TO EDIT SLIDE TITLE</a:t>
            </a:r>
          </a:p>
        </p:txBody>
      </p:sp>
      <p:sp>
        <p:nvSpPr>
          <p:cNvPr id="3" name="Content Placeholder 2"/>
          <p:cNvSpPr>
            <a:spLocks noGrp="1"/>
          </p:cNvSpPr>
          <p:nvPr>
            <p:ph idx="1" hasCustomPrompt="1"/>
          </p:nvPr>
        </p:nvSpPr>
        <p:spPr>
          <a:xfrm>
            <a:off x="363179" y="1249813"/>
            <a:ext cx="8427035" cy="487375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cxnSp>
        <p:nvCxnSpPr>
          <p:cNvPr id="5" name="Straight Connector 4">
            <a:extLst>
              <a:ext uri="{FF2B5EF4-FFF2-40B4-BE49-F238E27FC236}">
                <a16:creationId xmlns:a16="http://schemas.microsoft.com/office/drawing/2014/main" id="{C23495FD-503E-4F2E-97B0-B8ED3B215798}"/>
              </a:ext>
            </a:extLst>
          </p:cNvPr>
          <p:cNvCxnSpPr>
            <a:cxnSpLocks/>
          </p:cNvCxnSpPr>
          <p:nvPr userDrawn="1"/>
        </p:nvCxnSpPr>
        <p:spPr>
          <a:xfrm>
            <a:off x="363179" y="1065009"/>
            <a:ext cx="8780821" cy="0"/>
          </a:xfrm>
          <a:prstGeom prst="line">
            <a:avLst/>
          </a:prstGeom>
          <a:ln>
            <a:solidFill>
              <a:srgbClr val="D52B1E"/>
            </a:solidFill>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8F47136F-9863-6873-1E63-DD66FF2F51FA}"/>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4271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ONTENT Blank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03B53-7A0D-4BD8-8610-AFF504671534}"/>
              </a:ext>
            </a:extLst>
          </p:cNvPr>
          <p:cNvSpPr/>
          <p:nvPr userDrawn="1"/>
        </p:nvSpPr>
        <p:spPr>
          <a:xfrm>
            <a:off x="0" y="6272784"/>
            <a:ext cx="9144000" cy="5852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27B2A233-77B0-4648-95C0-04F648C893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4" name="Slide Number Placeholder 3"/>
          <p:cNvSpPr>
            <a:spLocks noGrp="1"/>
          </p:cNvSpPr>
          <p:nvPr>
            <p:ph type="sldNum" sz="quarter" idx="12"/>
          </p:nvPr>
        </p:nvSpPr>
        <p:spPr/>
        <p:txBody>
          <a:bodyPr/>
          <a:lstStyle/>
          <a:p>
            <a:fld id="{930B5E46-5254-BB4F-BD1F-BB6451A0E7FD}" type="slidenum">
              <a:rPr lang="en-US" smtClean="0"/>
              <a:t>‹#›</a:t>
            </a:fld>
            <a:endParaRPr lang="en-US"/>
          </a:p>
        </p:txBody>
      </p:sp>
      <p:sp>
        <p:nvSpPr>
          <p:cNvPr id="7" name="TextBox 6">
            <a:extLst>
              <a:ext uri="{FF2B5EF4-FFF2-40B4-BE49-F238E27FC236}">
                <a16:creationId xmlns:a16="http://schemas.microsoft.com/office/drawing/2014/main" id="{E03D3427-1DFD-C263-7175-7F5C866FFD3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25336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ONTENT Blan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3FA21-8DD1-42A9-B54D-52479C63CC6A}"/>
              </a:ext>
            </a:extLst>
          </p:cNvPr>
          <p:cNvSpPr/>
          <p:nvPr userDrawn="1"/>
        </p:nvSpPr>
        <p:spPr>
          <a:xfrm>
            <a:off x="1" y="1"/>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896AC31-94A3-481F-911F-604FFF06E99C}"/>
              </a:ext>
            </a:extLst>
          </p:cNvPr>
          <p:cNvSpPr>
            <a:spLocks noGrp="1"/>
          </p:cNvSpPr>
          <p:nvPr>
            <p:ph type="sldNum" sz="quarter" idx="12"/>
          </p:nvPr>
        </p:nvSpPr>
        <p:spPr>
          <a:xfrm>
            <a:off x="8515350" y="6402388"/>
            <a:ext cx="573088" cy="365125"/>
          </a:xfrm>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5A2A9882-3DB4-4C8C-9328-63E77D655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6" name="TextBox 5">
            <a:extLst>
              <a:ext uri="{FF2B5EF4-FFF2-40B4-BE49-F238E27FC236}">
                <a16:creationId xmlns:a16="http://schemas.microsoft.com/office/drawing/2014/main" id="{5560143F-2A2A-9CA6-D1BE-4B3E8FA3968B}"/>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57254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pic>
        <p:nvPicPr>
          <p:cNvPr id="12" name="Picture 11" descr="A picture containing shape&#10;&#10;Description automatically generated">
            <a:extLst>
              <a:ext uri="{FF2B5EF4-FFF2-40B4-BE49-F238E27FC236}">
                <a16:creationId xmlns:a16="http://schemas.microsoft.com/office/drawing/2014/main" id="{6CEE1A01-465A-497D-AC6B-A627AEF878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118" y="2192805"/>
            <a:ext cx="384760" cy="384760"/>
          </a:xfrm>
          <a:prstGeom prst="rect">
            <a:avLst/>
          </a:prstGeom>
          <a:effectLst>
            <a:outerShdw dist="38100" dir="2700000" algn="tl" rotWithShape="0">
              <a:schemeClr val="bg1"/>
            </a:outerShdw>
          </a:effectLst>
        </p:spPr>
      </p:pic>
      <p:pic>
        <p:nvPicPr>
          <p:cNvPr id="13" name="Picture 12" descr="Icon&#10;&#10;Description automatically generated">
            <a:extLst>
              <a:ext uri="{FF2B5EF4-FFF2-40B4-BE49-F238E27FC236}">
                <a16:creationId xmlns:a16="http://schemas.microsoft.com/office/drawing/2014/main" id="{F5026AD3-A62D-4825-88DC-630FECB28C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70119" y="3026093"/>
            <a:ext cx="384760" cy="384760"/>
          </a:xfrm>
          <a:prstGeom prst="rect">
            <a:avLst/>
          </a:prstGeom>
          <a:effectLst>
            <a:outerShdw dist="38100" dir="2700000" algn="tl" rotWithShape="0">
              <a:schemeClr val="bg1"/>
            </a:outerShdw>
          </a:effectLst>
        </p:spPr>
      </p:pic>
      <p:pic>
        <p:nvPicPr>
          <p:cNvPr id="15" name="Picture 14" descr="Icon&#10;&#10;Description automatically generated">
            <a:extLst>
              <a:ext uri="{FF2B5EF4-FFF2-40B4-BE49-F238E27FC236}">
                <a16:creationId xmlns:a16="http://schemas.microsoft.com/office/drawing/2014/main" id="{02492907-B85A-49F8-95A7-CED58438722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70119" y="3850347"/>
            <a:ext cx="384760" cy="384760"/>
          </a:xfrm>
          <a:prstGeom prst="rect">
            <a:avLst/>
          </a:prstGeom>
          <a:effectLst>
            <a:outerShdw dist="38100" dir="2700000" algn="tl" rotWithShape="0">
              <a:schemeClr val="bg1"/>
            </a:outerShdw>
          </a:effectLst>
        </p:spPr>
      </p:pic>
      <p:pic>
        <p:nvPicPr>
          <p:cNvPr id="17" name="Picture 16" descr="Icon&#10;&#10;Description automatically generated">
            <a:extLst>
              <a:ext uri="{FF2B5EF4-FFF2-40B4-BE49-F238E27FC236}">
                <a16:creationId xmlns:a16="http://schemas.microsoft.com/office/drawing/2014/main" id="{E02B77A3-09E7-4BAF-B52E-55023C3ADD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70117" y="1359517"/>
            <a:ext cx="384760" cy="384760"/>
          </a:xfrm>
          <a:prstGeom prst="rect">
            <a:avLst/>
          </a:prstGeom>
          <a:effectLst>
            <a:outerShdw dist="38100" dir="2700000" algn="tl" rotWithShape="0">
              <a:schemeClr val="bg1"/>
            </a:outerShdw>
          </a:effectLst>
        </p:spPr>
      </p:pic>
      <p:pic>
        <p:nvPicPr>
          <p:cNvPr id="18" name="Picture 17" descr="Icon&#10;&#10;Description automatically generated">
            <a:extLst>
              <a:ext uri="{FF2B5EF4-FFF2-40B4-BE49-F238E27FC236}">
                <a16:creationId xmlns:a16="http://schemas.microsoft.com/office/drawing/2014/main" id="{6EF00E55-FD67-4C23-9B6A-F55040B4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70120" y="4683635"/>
            <a:ext cx="384760" cy="384760"/>
          </a:xfrm>
          <a:prstGeom prst="rect">
            <a:avLst/>
          </a:prstGeom>
          <a:effectLst>
            <a:outerShdw dist="38100" dir="2700000" algn="tl" rotWithShape="0">
              <a:schemeClr val="bg1"/>
            </a:outerShdw>
          </a:effectLst>
        </p:spPr>
      </p:pic>
      <p:graphicFrame>
        <p:nvGraphicFramePr>
          <p:cNvPr id="19" name="Table 13">
            <a:extLst>
              <a:ext uri="{FF2B5EF4-FFF2-40B4-BE49-F238E27FC236}">
                <a16:creationId xmlns:a16="http://schemas.microsoft.com/office/drawing/2014/main" id="{8489BB49-54DC-4FE3-9C3E-F10A7D746F72}"/>
              </a:ext>
            </a:extLst>
          </p:cNvPr>
          <p:cNvGraphicFramePr>
            <a:graphicFrameLocks noGrp="1"/>
          </p:cNvGraphicFramePr>
          <p:nvPr userDrawn="1">
            <p:extLst>
              <p:ext uri="{D42A27DB-BD31-4B8C-83A1-F6EECF244321}">
                <p14:modId xmlns:p14="http://schemas.microsoft.com/office/powerpoint/2010/main" val="1347067822"/>
              </p:ext>
            </p:extLst>
          </p:nvPr>
        </p:nvGraphicFramePr>
        <p:xfrm>
          <a:off x="4754880" y="1375950"/>
          <a:ext cx="4389120" cy="4132215"/>
        </p:xfrm>
        <a:graphic>
          <a:graphicData uri="http://schemas.openxmlformats.org/drawingml/2006/table">
            <a:tbl>
              <a:tblPr firstRow="1" bandRow="1">
                <a:effectLst>
                  <a:outerShdw dist="38100" dir="2700000" algn="tl" rotWithShape="0">
                    <a:prstClr val="black"/>
                  </a:outerShdw>
                </a:effectLst>
                <a:tableStyleId>{5C22544A-7EE6-4342-B048-85BDC9FD1C3A}</a:tableStyleId>
              </a:tblPr>
              <a:tblGrid>
                <a:gridCol w="4389120">
                  <a:extLst>
                    <a:ext uri="{9D8B030D-6E8A-4147-A177-3AD203B41FA5}">
                      <a16:colId xmlns:a16="http://schemas.microsoft.com/office/drawing/2014/main" val="1011975338"/>
                    </a:ext>
                  </a:extLst>
                </a:gridCol>
              </a:tblGrid>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FOCUS ON SAFETY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52154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CARE FOR OUR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7980674"/>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SURPASS CUSTOMER EXPECTATIONS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853603"/>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FOSTER TEAMWORK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3219700"/>
                  </a:ext>
                </a:extLst>
              </a:tr>
              <a:tr h="826443">
                <a:tc>
                  <a:txBody>
                    <a:bodyPr/>
                    <a:lstStyle/>
                    <a:p>
                      <a:pPr marL="0" lvl="1" indent="0">
                        <a:lnSpc>
                          <a:spcPts val="2200"/>
                        </a:lnSpc>
                        <a:spcBef>
                          <a:spcPts val="0"/>
                        </a:spcBef>
                        <a:buClr>
                          <a:schemeClr val="tx2"/>
                        </a:buClr>
                        <a:buNone/>
                      </a:pPr>
                      <a:r>
                        <a:rPr lang="en-US" sz="2000" b="1">
                          <a:solidFill>
                            <a:schemeClr val="bg1"/>
                          </a:solidFill>
                          <a:latin typeface="Arial Nova Cond" panose="020B0506020202020204" pitchFamily="34" charset="0"/>
                        </a:rPr>
                        <a:t>SET THE HIGHEST STANDARDS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61190"/>
                  </a:ext>
                </a:extLst>
              </a:tr>
            </a:tbl>
          </a:graphicData>
        </a:graphic>
      </p:graphicFrame>
      <p:pic>
        <p:nvPicPr>
          <p:cNvPr id="20" name="Picture 19">
            <a:extLst>
              <a:ext uri="{FF2B5EF4-FFF2-40B4-BE49-F238E27FC236}">
                <a16:creationId xmlns:a16="http://schemas.microsoft.com/office/drawing/2014/main" id="{0E21EF96-C0E0-4F28-B241-BCE41FAB74C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67313" y="2481557"/>
            <a:ext cx="2750653" cy="1265248"/>
          </a:xfrm>
          <a:prstGeom prst="rect">
            <a:avLst/>
          </a:prstGeom>
        </p:spPr>
      </p:pic>
      <p:cxnSp>
        <p:nvCxnSpPr>
          <p:cNvPr id="21" name="Straight Connector 20">
            <a:extLst>
              <a:ext uri="{FF2B5EF4-FFF2-40B4-BE49-F238E27FC236}">
                <a16:creationId xmlns:a16="http://schemas.microsoft.com/office/drawing/2014/main" id="{625C8BFB-BC91-44B8-B4A9-2D07064EB8C7}"/>
              </a:ext>
            </a:extLst>
          </p:cNvPr>
          <p:cNvCxnSpPr/>
          <p:nvPr userDrawn="1"/>
        </p:nvCxnSpPr>
        <p:spPr>
          <a:xfrm>
            <a:off x="3875313" y="1375950"/>
            <a:ext cx="0" cy="36924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721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ONTENT All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1359434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890E90-E2E8-BA46-A84D-D6C864CD5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AED2C7CA-A988-CF43-99D4-64BCA9917850}"/>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623888" y="4464448"/>
            <a:ext cx="7886700" cy="1500187"/>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pic>
        <p:nvPicPr>
          <p:cNvPr id="7" name="Picture 6" descr="Logo&#10;&#10;Description automatically generated">
            <a:extLst>
              <a:ext uri="{FF2B5EF4-FFF2-40B4-BE49-F238E27FC236}">
                <a16:creationId xmlns:a16="http://schemas.microsoft.com/office/drawing/2014/main" id="{DBA61889-C3C0-4134-8B8B-356B973257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8227" y="1327036"/>
            <a:ext cx="5371070" cy="1258725"/>
          </a:xfrm>
          <a:prstGeom prst="rect">
            <a:avLst/>
          </a:prstGeom>
        </p:spPr>
      </p:pic>
      <p:sp>
        <p:nvSpPr>
          <p:cNvPr id="16" name="Slide Number Placeholder 5">
            <a:extLst>
              <a:ext uri="{FF2B5EF4-FFF2-40B4-BE49-F238E27FC236}">
                <a16:creationId xmlns:a16="http://schemas.microsoft.com/office/drawing/2014/main" id="{1D12F345-B241-774C-949C-20E7DA320001}"/>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8" name="Title 1">
            <a:extLst>
              <a:ext uri="{FF2B5EF4-FFF2-40B4-BE49-F238E27FC236}">
                <a16:creationId xmlns:a16="http://schemas.microsoft.com/office/drawing/2014/main" id="{296B98EE-B9B2-4986-A7FE-DAE0F65E0FCC}"/>
              </a:ext>
            </a:extLst>
          </p:cNvPr>
          <p:cNvSpPr>
            <a:spLocks noGrp="1"/>
          </p:cNvSpPr>
          <p:nvPr>
            <p:ph type="title" hasCustomPrompt="1"/>
          </p:nvPr>
        </p:nvSpPr>
        <p:spPr>
          <a:xfrm>
            <a:off x="620412" y="2585761"/>
            <a:ext cx="7886700" cy="1827515"/>
          </a:xfrm>
        </p:spPr>
        <p:txBody>
          <a:bodyPr anchor="b">
            <a:normAutofit/>
          </a:bodyPr>
          <a:lstStyle>
            <a:lvl1pPr algn="ctr">
              <a:defRPr sz="4400" cap="all" baseline="0">
                <a:solidFill>
                  <a:schemeClr val="bg1"/>
                </a:solidFill>
              </a:defRPr>
            </a:lvl1pPr>
          </a:lstStyle>
          <a:p>
            <a:r>
              <a:rPr lang="en-US"/>
              <a:t>THANK YOU</a:t>
            </a:r>
          </a:p>
        </p:txBody>
      </p:sp>
      <p:sp>
        <p:nvSpPr>
          <p:cNvPr id="9" name="TextBox 8">
            <a:extLst>
              <a:ext uri="{FF2B5EF4-FFF2-40B4-BE49-F238E27FC236}">
                <a16:creationId xmlns:a16="http://schemas.microsoft.com/office/drawing/2014/main" id="{462884E8-0B21-FF4A-B41A-01989FA74CB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163469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743DE2-E41B-8B4F-BBF4-ED1DFBFC73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ext Placeholder 2"/>
          <p:cNvSpPr>
            <a:spLocks noGrp="1"/>
          </p:cNvSpPr>
          <p:nvPr>
            <p:ph type="body" idx="1" hasCustomPrompt="1"/>
          </p:nvPr>
        </p:nvSpPr>
        <p:spPr>
          <a:xfrm>
            <a:off x="623888" y="3898646"/>
            <a:ext cx="7886700" cy="1500187"/>
          </a:xfrm>
        </p:spPr>
        <p:txBody>
          <a:bodyPr>
            <a:norm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 &amp; 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30B5E46-5254-BB4F-BD1F-BB6451A0E7FD}" type="slidenum">
              <a:rPr lang="en-US" smtClean="0"/>
              <a:pPr/>
              <a:t>‹#›</a:t>
            </a:fld>
            <a:endParaRPr lang="en-US"/>
          </a:p>
        </p:txBody>
      </p:sp>
      <p:pic>
        <p:nvPicPr>
          <p:cNvPr id="10" name="Picture 9" descr="Logo&#10;&#10;Description automatically generated">
            <a:extLst>
              <a:ext uri="{FF2B5EF4-FFF2-40B4-BE49-F238E27FC236}">
                <a16:creationId xmlns:a16="http://schemas.microsoft.com/office/drawing/2014/main" id="{0741157B-81B4-4940-84D5-B124DF65F9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itle 1">
            <a:extLst>
              <a:ext uri="{FF2B5EF4-FFF2-40B4-BE49-F238E27FC236}">
                <a16:creationId xmlns:a16="http://schemas.microsoft.com/office/drawing/2014/main" id="{29349CBD-0452-4651-A36D-96D5082BDD6C}"/>
              </a:ext>
            </a:extLst>
          </p:cNvPr>
          <p:cNvSpPr>
            <a:spLocks noGrp="1"/>
          </p:cNvSpPr>
          <p:nvPr>
            <p:ph type="title" hasCustomPrompt="1"/>
          </p:nvPr>
        </p:nvSpPr>
        <p:spPr>
          <a:xfrm>
            <a:off x="623888" y="1215446"/>
            <a:ext cx="7886700" cy="2560320"/>
          </a:xfrm>
        </p:spPr>
        <p:txBody>
          <a:bodyPr anchor="ctr">
            <a:normAutofit/>
          </a:bodyPr>
          <a:lstStyle>
            <a:lvl1pPr algn="ctr">
              <a:defRPr sz="5400" cap="all" baseline="0">
                <a:solidFill>
                  <a:schemeClr val="bg1"/>
                </a:solidFill>
              </a:defRPr>
            </a:lvl1pPr>
          </a:lstStyle>
          <a:p>
            <a:r>
              <a:rPr lang="en-US"/>
              <a:t>Thank you</a:t>
            </a:r>
          </a:p>
        </p:txBody>
      </p:sp>
      <p:sp>
        <p:nvSpPr>
          <p:cNvPr id="8" name="TextBox 7">
            <a:extLst>
              <a:ext uri="{FF2B5EF4-FFF2-40B4-BE49-F238E27FC236}">
                <a16:creationId xmlns:a16="http://schemas.microsoft.com/office/drawing/2014/main" id="{592404CE-4A43-17F7-00A6-A4F47074837C}"/>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1611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DIVIDER Bus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A142CE0-84D8-384A-A002-F761FD4DDF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604" b="34399"/>
          <a:stretch/>
        </p:blipFill>
        <p:spPr>
          <a:xfrm>
            <a:off x="2690320" y="3019008"/>
            <a:ext cx="5903844" cy="2733346"/>
          </a:xfrm>
          <a:prstGeom prst="rect">
            <a:avLst/>
          </a:prstGeom>
        </p:spPr>
      </p:pic>
      <p:sp>
        <p:nvSpPr>
          <p:cNvPr id="10" name="Rectangle 9">
            <a:extLst>
              <a:ext uri="{FF2B5EF4-FFF2-40B4-BE49-F238E27FC236}">
                <a16:creationId xmlns:a16="http://schemas.microsoft.com/office/drawing/2014/main" id="{CD82B343-BB86-4E4A-8066-5C7B8DB7E6BC}"/>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3" name="Text Placeholder 2"/>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32844781-4840-445F-A969-225FB4F26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1" name="TextBox 9">
            <a:extLst>
              <a:ext uri="{FF2B5EF4-FFF2-40B4-BE49-F238E27FC236}">
                <a16:creationId xmlns:a16="http://schemas.microsoft.com/office/drawing/2014/main" id="{0819D774-4D70-D6C6-0FE6-1F2708D08394}"/>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41686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Heart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6DC1FC9A-E438-B246-89B8-93138010B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2093"/>
          <a:stretch/>
        </p:blipFill>
        <p:spPr>
          <a:xfrm>
            <a:off x="283499" y="-1"/>
            <a:ext cx="3377634" cy="6311799"/>
          </a:xfrm>
          <a:prstGeom prst="rect">
            <a:avLst/>
          </a:prstGeom>
        </p:spPr>
      </p:pic>
      <p:sp>
        <p:nvSpPr>
          <p:cNvPr id="18" name="Rectangle 17">
            <a:extLst>
              <a:ext uri="{FF2B5EF4-FFF2-40B4-BE49-F238E27FC236}">
                <a16:creationId xmlns:a16="http://schemas.microsoft.com/office/drawing/2014/main" id="{1D23929B-33EB-3D40-80E5-967795B41727}"/>
              </a:ext>
            </a:extLst>
          </p:cNvPr>
          <p:cNvSpPr/>
          <p:nvPr userDrawn="1"/>
        </p:nvSpPr>
        <p:spPr>
          <a:xfrm>
            <a:off x="0" y="6272784"/>
            <a:ext cx="9144000" cy="585216"/>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11D672CE-896C-E447-9430-4DA00E6835A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
        <p:nvSpPr>
          <p:cNvPr id="12" name="Text Placeholder 2">
            <a:extLst>
              <a:ext uri="{FF2B5EF4-FFF2-40B4-BE49-F238E27FC236}">
                <a16:creationId xmlns:a16="http://schemas.microsoft.com/office/drawing/2014/main" id="{28009B7B-6F7C-4928-BC13-25E367595E0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6" name="Title 1">
            <a:extLst>
              <a:ext uri="{FF2B5EF4-FFF2-40B4-BE49-F238E27FC236}">
                <a16:creationId xmlns:a16="http://schemas.microsoft.com/office/drawing/2014/main" id="{A4A1EA20-E944-45D8-AAD6-9D1832BF4371}"/>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7" name="Picture 16" descr="Logo&#10;&#10;Description automatically generated">
            <a:extLst>
              <a:ext uri="{FF2B5EF4-FFF2-40B4-BE49-F238E27FC236}">
                <a16:creationId xmlns:a16="http://schemas.microsoft.com/office/drawing/2014/main" id="{A1754B54-4534-43F3-8540-2BE0E828C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0" name="Slide Number Placeholder 5">
            <a:extLst>
              <a:ext uri="{FF2B5EF4-FFF2-40B4-BE49-F238E27FC236}">
                <a16:creationId xmlns:a16="http://schemas.microsoft.com/office/drawing/2014/main" id="{493ACEBA-FF5D-9D65-2C51-E4C9828B14D2}"/>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Tree>
    <p:extLst>
      <p:ext uri="{BB962C8B-B14F-4D97-AF65-F5344CB8AC3E}">
        <p14:creationId xmlns:p14="http://schemas.microsoft.com/office/powerpoint/2010/main" val="270216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Girl Waving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FCD65AD-B4EB-D04D-A7BB-2A2C129A6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348" t="12329" r="16232" b="5924"/>
          <a:stretch/>
        </p:blipFill>
        <p:spPr>
          <a:xfrm>
            <a:off x="4761470" y="0"/>
            <a:ext cx="4382530" cy="6858000"/>
          </a:xfrm>
          <a:prstGeom prst="rect">
            <a:avLst/>
          </a:prstGeom>
        </p:spPr>
      </p:pic>
      <p:sp>
        <p:nvSpPr>
          <p:cNvPr id="10" name="Rectangle 9">
            <a:extLst>
              <a:ext uri="{FF2B5EF4-FFF2-40B4-BE49-F238E27FC236}">
                <a16:creationId xmlns:a16="http://schemas.microsoft.com/office/drawing/2014/main" id="{51C86B6D-0934-4DF6-AD25-2F65BBEB23D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7" name="Title 1">
            <a:extLst>
              <a:ext uri="{FF2B5EF4-FFF2-40B4-BE49-F238E27FC236}">
                <a16:creationId xmlns:a16="http://schemas.microsoft.com/office/drawing/2014/main" id="{BFD1178C-9905-5A42-BA31-225AF0361C27}"/>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sp>
        <p:nvSpPr>
          <p:cNvPr id="18" name="Text Placeholder 2">
            <a:extLst>
              <a:ext uri="{FF2B5EF4-FFF2-40B4-BE49-F238E27FC236}">
                <a16:creationId xmlns:a16="http://schemas.microsoft.com/office/drawing/2014/main" id="{7008C46A-5600-BD42-9D51-D633B285C55C}"/>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pic>
        <p:nvPicPr>
          <p:cNvPr id="11" name="Picture 10" descr="Logo&#10;&#10;Description automatically generated">
            <a:extLst>
              <a:ext uri="{FF2B5EF4-FFF2-40B4-BE49-F238E27FC236}">
                <a16:creationId xmlns:a16="http://schemas.microsoft.com/office/drawing/2014/main" id="{2D79C768-94C2-4BCF-9525-BF17097139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F5690862-0ADF-C317-FCB3-03BAAA8A1031}"/>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393700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eople Draw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AFC48D-D4E0-E741-A612-E41E2E769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7183D92A-2E36-9F4C-9387-9732A6E8E2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159"/>
          <a:stretch/>
        </p:blipFill>
        <p:spPr>
          <a:xfrm>
            <a:off x="4541337" y="3291806"/>
            <a:ext cx="4602663" cy="3379478"/>
          </a:xfrm>
          <a:prstGeom prst="rect">
            <a:avLst/>
          </a:prstGeom>
        </p:spPr>
      </p:pic>
      <p:sp>
        <p:nvSpPr>
          <p:cNvPr id="11" name="Rectangle 10">
            <a:extLst>
              <a:ext uri="{FF2B5EF4-FFF2-40B4-BE49-F238E27FC236}">
                <a16:creationId xmlns:a16="http://schemas.microsoft.com/office/drawing/2014/main" id="{915E45FF-5E23-4654-8311-8E6B9AC0B304}"/>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30B5E46-5254-BB4F-BD1F-BB6451A0E7FD}" type="slidenum">
              <a:rPr lang="en-US" smtClean="0"/>
              <a:t>‹#›</a:t>
            </a:fld>
            <a:endParaRPr lang="en-US"/>
          </a:p>
        </p:txBody>
      </p:sp>
      <p:sp>
        <p:nvSpPr>
          <p:cNvPr id="16" name="Text Placeholder 2">
            <a:extLst>
              <a:ext uri="{FF2B5EF4-FFF2-40B4-BE49-F238E27FC236}">
                <a16:creationId xmlns:a16="http://schemas.microsoft.com/office/drawing/2014/main" id="{B966B1FD-260A-3546-A926-2ECA853ED3FF}"/>
              </a:ext>
            </a:extLst>
          </p:cNvPr>
          <p:cNvSpPr>
            <a:spLocks noGrp="1"/>
          </p:cNvSpPr>
          <p:nvPr>
            <p:ph type="body" idx="1" hasCustomPrompt="1"/>
          </p:nvPr>
        </p:nvSpPr>
        <p:spPr>
          <a:xfrm>
            <a:off x="916912"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0" name="Title 1">
            <a:extLst>
              <a:ext uri="{FF2B5EF4-FFF2-40B4-BE49-F238E27FC236}">
                <a16:creationId xmlns:a16="http://schemas.microsoft.com/office/drawing/2014/main" id="{46830501-8B38-4387-852B-1B86232069AB}"/>
              </a:ext>
            </a:extLst>
          </p:cNvPr>
          <p:cNvSpPr>
            <a:spLocks noGrp="1"/>
          </p:cNvSpPr>
          <p:nvPr>
            <p:ph type="title" hasCustomPrompt="1"/>
          </p:nvPr>
        </p:nvSpPr>
        <p:spPr>
          <a:xfrm>
            <a:off x="916912"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13" name="Picture 12" descr="Logo&#10;&#10;Description automatically generated">
            <a:extLst>
              <a:ext uri="{FF2B5EF4-FFF2-40B4-BE49-F238E27FC236}">
                <a16:creationId xmlns:a16="http://schemas.microsoft.com/office/drawing/2014/main" id="{8986A529-18DF-4431-A513-5CFD1DD149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2" name="TextBox 9">
            <a:extLst>
              <a:ext uri="{FF2B5EF4-FFF2-40B4-BE49-F238E27FC236}">
                <a16:creationId xmlns:a16="http://schemas.microsoft.com/office/drawing/2014/main" id="{585AED18-470C-EC2F-332E-85C278CF1D0E}"/>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287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Kids + Bus Dri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A6E15-57AE-D348-9637-541A875F2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433392"/>
          </a:xfrm>
          <a:prstGeom prst="rect">
            <a:avLst/>
          </a:prstGeom>
        </p:spPr>
      </p:pic>
      <p:sp>
        <p:nvSpPr>
          <p:cNvPr id="10" name="Rectangle 9">
            <a:extLst>
              <a:ext uri="{FF2B5EF4-FFF2-40B4-BE49-F238E27FC236}">
                <a16:creationId xmlns:a16="http://schemas.microsoft.com/office/drawing/2014/main" id="{75638D6B-B3DA-4A39-9348-BDAC9D689040}"/>
              </a:ext>
            </a:extLst>
          </p:cNvPr>
          <p:cNvSpPr/>
          <p:nvPr userDrawn="1"/>
        </p:nvSpPr>
        <p:spPr>
          <a:xfrm>
            <a:off x="0" y="0"/>
            <a:ext cx="9144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615145-9EE6-4B66-B14B-E1C71588F52E}"/>
              </a:ext>
            </a:extLst>
          </p:cNvPr>
          <p:cNvSpPr/>
          <p:nvPr userDrawn="1"/>
        </p:nvSpPr>
        <p:spPr>
          <a:xfrm>
            <a:off x="0" y="6272784"/>
            <a:ext cx="9144000" cy="5852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3DFF7481-90B5-6845-B856-A29AD39AF86A}"/>
              </a:ext>
            </a:extLst>
          </p:cNvPr>
          <p:cNvSpPr>
            <a:spLocks noGrp="1"/>
          </p:cNvSpPr>
          <p:nvPr>
            <p:ph type="sldNum" sz="quarter" idx="12"/>
          </p:nvPr>
        </p:nvSpPr>
        <p:spPr>
          <a:xfrm>
            <a:off x="8515350" y="6402388"/>
            <a:ext cx="573088" cy="365125"/>
          </a:xfrm>
        </p:spPr>
        <p:txBody>
          <a:bodyPr/>
          <a:lstStyle/>
          <a:p>
            <a:fld id="{930B5E46-5254-BB4F-BD1F-BB6451A0E7FD}" type="slidenum">
              <a:rPr lang="en-US" smtClean="0"/>
              <a:t>‹#›</a:t>
            </a:fld>
            <a:endParaRPr lang="en-US"/>
          </a:p>
        </p:txBody>
      </p:sp>
      <p:sp>
        <p:nvSpPr>
          <p:cNvPr id="11" name="Text Placeholder 2">
            <a:extLst>
              <a:ext uri="{FF2B5EF4-FFF2-40B4-BE49-F238E27FC236}">
                <a16:creationId xmlns:a16="http://schemas.microsoft.com/office/drawing/2014/main" id="{AD158315-D130-41B7-9352-FAF5E598ED1C}"/>
              </a:ext>
            </a:extLst>
          </p:cNvPr>
          <p:cNvSpPr>
            <a:spLocks noGrp="1"/>
          </p:cNvSpPr>
          <p:nvPr>
            <p:ph type="body" idx="1" hasCustomPrompt="1"/>
          </p:nvPr>
        </p:nvSpPr>
        <p:spPr>
          <a:xfrm>
            <a:off x="4532664" y="3342757"/>
            <a:ext cx="3739805"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3" name="Title 1">
            <a:extLst>
              <a:ext uri="{FF2B5EF4-FFF2-40B4-BE49-F238E27FC236}">
                <a16:creationId xmlns:a16="http://schemas.microsoft.com/office/drawing/2014/main" id="{F8C8909C-9030-4EAF-9FA2-380583DB29DB}"/>
              </a:ext>
            </a:extLst>
          </p:cNvPr>
          <p:cNvSpPr>
            <a:spLocks noGrp="1"/>
          </p:cNvSpPr>
          <p:nvPr>
            <p:ph type="title" hasCustomPrompt="1"/>
          </p:nvPr>
        </p:nvSpPr>
        <p:spPr>
          <a:xfrm>
            <a:off x="4532664" y="463032"/>
            <a:ext cx="3739805" cy="2852737"/>
          </a:xfrm>
        </p:spPr>
        <p:txBody>
          <a:bodyPr anchor="b">
            <a:normAutofit/>
          </a:bodyPr>
          <a:lstStyle>
            <a:lvl1pPr>
              <a:defRPr sz="4800" cap="all" baseline="0">
                <a:solidFill>
                  <a:schemeClr val="bg1"/>
                </a:solidFill>
              </a:defRPr>
            </a:lvl1pPr>
          </a:lstStyle>
          <a:p>
            <a:r>
              <a:rPr lang="en-US"/>
              <a:t>CLICK TO EDIT SECTION NAME</a:t>
            </a:r>
          </a:p>
        </p:txBody>
      </p:sp>
      <p:pic>
        <p:nvPicPr>
          <p:cNvPr id="20" name="Picture 19" descr="Logo&#10;&#10;Description automatically generated">
            <a:extLst>
              <a:ext uri="{FF2B5EF4-FFF2-40B4-BE49-F238E27FC236}">
                <a16:creationId xmlns:a16="http://schemas.microsoft.com/office/drawing/2014/main" id="{9E5E353C-5814-4E30-B558-46C6E1D97B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445" y="6285346"/>
            <a:ext cx="2166906" cy="507821"/>
          </a:xfrm>
          <a:prstGeom prst="rect">
            <a:avLst/>
          </a:prstGeom>
        </p:spPr>
      </p:pic>
      <p:sp>
        <p:nvSpPr>
          <p:cNvPr id="14" name="TextBox 9">
            <a:extLst>
              <a:ext uri="{FF2B5EF4-FFF2-40B4-BE49-F238E27FC236}">
                <a16:creationId xmlns:a16="http://schemas.microsoft.com/office/drawing/2014/main" id="{64A12149-A543-3906-1387-B1F24BD50190}"/>
              </a:ext>
            </a:extLst>
          </p:cNvPr>
          <p:cNvSpPr txBox="1">
            <a:spLocks noChangeArrowheads="1"/>
          </p:cNvSpPr>
          <p:nvPr userDrawn="1"/>
        </p:nvSpPr>
        <p:spPr bwMode="auto">
          <a:xfrm>
            <a:off x="6002338" y="6461919"/>
            <a:ext cx="2513012" cy="2460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b="0" i="0">
                <a:solidFill>
                  <a:schemeClr val="bg1"/>
                </a:solidFill>
                <a:latin typeface="Arial Nova Cond" panose="020F0502020204030204" pitchFamily="34" charset="0"/>
                <a:cs typeface="Arial Nova Cond" panose="020F0502020204030204" pitchFamily="34" charset="0"/>
              </a:rPr>
              <a:t>Caring for students. That is our First priority.</a:t>
            </a:r>
          </a:p>
        </p:txBody>
      </p:sp>
    </p:spTree>
    <p:extLst>
      <p:ext uri="{BB962C8B-B14F-4D97-AF65-F5344CB8AC3E}">
        <p14:creationId xmlns:p14="http://schemas.microsoft.com/office/powerpoint/2010/main" val="274830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179" y="285228"/>
            <a:ext cx="8427035" cy="731171"/>
          </a:xfrm>
          <a:prstGeom prst="rect">
            <a:avLst/>
          </a:prstGeom>
        </p:spPr>
        <p:txBody>
          <a:bodyPr vert="horz" lIns="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363179" y="1274527"/>
            <a:ext cx="8427035" cy="4943626"/>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5350" y="6402388"/>
            <a:ext cx="573088" cy="365125"/>
          </a:xfrm>
          <a:prstGeom prst="rect">
            <a:avLst/>
          </a:prstGeom>
        </p:spPr>
        <p:txBody>
          <a:bodyPr vert="horz" lIns="91440" tIns="45720" rIns="91440" bIns="45720" rtlCol="0" anchor="ctr"/>
          <a:lstStyle>
            <a:lvl1pPr algn="l">
              <a:defRPr sz="1200" b="0" i="0">
                <a:solidFill>
                  <a:schemeClr val="bg1"/>
                </a:solidFill>
                <a:latin typeface="Arial Nova Cond" panose="020B0506020202020204" pitchFamily="34" charset="0"/>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67120323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93" r:id="rId3"/>
    <p:sldLayoutId id="2147483671" r:id="rId4"/>
    <p:sldLayoutId id="2147483695" r:id="rId5"/>
    <p:sldLayoutId id="2147483683" r:id="rId6"/>
    <p:sldLayoutId id="2147483684" r:id="rId7"/>
    <p:sldLayoutId id="2147483685" r:id="rId8"/>
    <p:sldLayoutId id="2147483681" r:id="rId9"/>
    <p:sldLayoutId id="2147483676" r:id="rId10"/>
    <p:sldLayoutId id="2147483679" r:id="rId11"/>
    <p:sldLayoutId id="2147483686" r:id="rId12"/>
    <p:sldLayoutId id="2147483687" r:id="rId13"/>
    <p:sldLayoutId id="2147483688" r:id="rId14"/>
    <p:sldLayoutId id="2147483689" r:id="rId15"/>
    <p:sldLayoutId id="2147483662" r:id="rId16"/>
    <p:sldLayoutId id="2147483667" r:id="rId17"/>
    <p:sldLayoutId id="2147483691" r:id="rId18"/>
    <p:sldLayoutId id="2147483690" r:id="rId19"/>
    <p:sldLayoutId id="2147483678" r:id="rId20"/>
    <p:sldLayoutId id="2147483682" r:id="rId21"/>
  </p:sldLayoutIdLst>
  <p:hf hdr="0" ftr="0" dt="0"/>
  <p:txStyles>
    <p:titleStyle>
      <a:lvl1pPr algn="l" defTabSz="914400" rtl="0" eaLnBrk="1" latinLnBrk="0" hangingPunct="1">
        <a:lnSpc>
          <a:spcPct val="90000"/>
        </a:lnSpc>
        <a:spcBef>
          <a:spcPct val="0"/>
        </a:spcBef>
        <a:buNone/>
        <a:defRPr sz="3200" b="1" i="0" kern="1200" cap="all" baseline="0">
          <a:solidFill>
            <a:schemeClr val="tx2"/>
          </a:solidFill>
          <a:latin typeface="Arial Nova Cond" panose="020F0502020204030204" pitchFamily="34" charset="0"/>
          <a:ea typeface="+mj-ea"/>
          <a:cs typeface="Arial Nova Cond" panose="020F050202020403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179" y="285228"/>
            <a:ext cx="8427035" cy="731171"/>
          </a:xfrm>
          <a:prstGeom prst="rect">
            <a:avLst/>
          </a:prstGeom>
        </p:spPr>
        <p:txBody>
          <a:bodyPr vert="horz" lIns="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363179" y="1274527"/>
            <a:ext cx="8427035" cy="4943626"/>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5350" y="6402388"/>
            <a:ext cx="573088" cy="365125"/>
          </a:xfrm>
          <a:prstGeom prst="rect">
            <a:avLst/>
          </a:prstGeom>
        </p:spPr>
        <p:txBody>
          <a:bodyPr vert="horz" lIns="91440" tIns="45720" rIns="91440" bIns="45720" rtlCol="0" anchor="ctr"/>
          <a:lstStyle>
            <a:lvl1pPr algn="l">
              <a:defRPr sz="1200" b="0" i="0">
                <a:solidFill>
                  <a:schemeClr val="bg1"/>
                </a:solidFill>
                <a:latin typeface="Arial Nova Cond" panose="020B0506020202020204" pitchFamily="34" charset="0"/>
              </a:defRPr>
            </a:lvl1pPr>
          </a:lstStyle>
          <a:p>
            <a:fld id="{930B5E46-5254-BB4F-BD1F-BB6451A0E7FD}" type="slidenum">
              <a:rPr lang="en-US" smtClean="0"/>
              <a:pPr/>
              <a:t>‹#›</a:t>
            </a:fld>
            <a:endParaRPr lang="en-US"/>
          </a:p>
        </p:txBody>
      </p:sp>
    </p:spTree>
    <p:extLst>
      <p:ext uri="{BB962C8B-B14F-4D97-AF65-F5344CB8AC3E}">
        <p14:creationId xmlns:p14="http://schemas.microsoft.com/office/powerpoint/2010/main" val="32199283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l" defTabSz="914400" rtl="0" eaLnBrk="1" latinLnBrk="0" hangingPunct="1">
        <a:lnSpc>
          <a:spcPct val="90000"/>
        </a:lnSpc>
        <a:spcBef>
          <a:spcPct val="0"/>
        </a:spcBef>
        <a:buNone/>
        <a:defRPr sz="3200" b="1" i="0" kern="1200" cap="all" baseline="0">
          <a:solidFill>
            <a:schemeClr val="tx2"/>
          </a:solidFill>
          <a:latin typeface="Arial Nova Cond" panose="020F0502020204030204" pitchFamily="34" charset="0"/>
          <a:ea typeface="+mj-ea"/>
          <a:cs typeface="Arial Nova Cond" panose="020F050202020403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firststudentinc.com/innovation/firstview/"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hyperlink" Target="https://firststudentinc.com/innovation/first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implementation@myfirstview.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798297-0FCB-4BA1-8C12-527FAE3EB6DC}"/>
              </a:ext>
            </a:extLst>
          </p:cNvPr>
          <p:cNvSpPr>
            <a:spLocks noGrp="1"/>
          </p:cNvSpPr>
          <p:nvPr>
            <p:ph type="title"/>
          </p:nvPr>
        </p:nvSpPr>
        <p:spPr>
          <a:xfrm>
            <a:off x="363180" y="447675"/>
            <a:ext cx="5113696" cy="568724"/>
          </a:xfrm>
        </p:spPr>
        <p:txBody>
          <a:bodyPr>
            <a:noAutofit/>
          </a:bodyPr>
          <a:lstStyle/>
          <a:p>
            <a:r>
              <a:rPr lang="en-US" dirty="0">
                <a:latin typeface="Arial Nova Cond" panose="020B0506020202020204" pitchFamily="34" charset="0"/>
              </a:rPr>
              <a:t>What is firstview?</a:t>
            </a:r>
          </a:p>
        </p:txBody>
      </p:sp>
      <p:sp>
        <p:nvSpPr>
          <p:cNvPr id="4" name="Slide Number Placeholder 3">
            <a:extLst>
              <a:ext uri="{FF2B5EF4-FFF2-40B4-BE49-F238E27FC236}">
                <a16:creationId xmlns:a16="http://schemas.microsoft.com/office/drawing/2014/main" id="{B7365909-352C-45B8-BBB2-38E3A4DDF3C5}"/>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1</a:t>
            </a:fld>
            <a:endParaRPr lang="en-US" dirty="0"/>
          </a:p>
        </p:txBody>
      </p:sp>
      <p:sp>
        <p:nvSpPr>
          <p:cNvPr id="10" name="TextBox 9">
            <a:extLst>
              <a:ext uri="{FF2B5EF4-FFF2-40B4-BE49-F238E27FC236}">
                <a16:creationId xmlns:a16="http://schemas.microsoft.com/office/drawing/2014/main" id="{2A33C0CB-007B-477C-A510-AB8AA5476BD8}"/>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12" name="Text Placeholder 2">
            <a:extLst>
              <a:ext uri="{FF2B5EF4-FFF2-40B4-BE49-F238E27FC236}">
                <a16:creationId xmlns:a16="http://schemas.microsoft.com/office/drawing/2014/main" id="{5F2AE222-9309-4797-8083-D13B28C35525}"/>
              </a:ext>
            </a:extLst>
          </p:cNvPr>
          <p:cNvSpPr txBox="1">
            <a:spLocks/>
          </p:cNvSpPr>
          <p:nvPr/>
        </p:nvSpPr>
        <p:spPr>
          <a:xfrm>
            <a:off x="363180" y="1285782"/>
            <a:ext cx="8732334" cy="1617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rgbClr val="C00000"/>
              </a:buClr>
              <a:buNone/>
            </a:pPr>
            <a:r>
              <a:rPr lang="en-US" dirty="0"/>
              <a:t>FirstView is First Student’s vehicle tracking product suite: </a:t>
            </a:r>
          </a:p>
          <a:p>
            <a:pPr>
              <a:lnSpc>
                <a:spcPct val="120000"/>
              </a:lnSpc>
              <a:spcBef>
                <a:spcPts val="0"/>
              </a:spcBef>
              <a:buClrTx/>
            </a:pPr>
            <a:r>
              <a:rPr lang="en-US" sz="1800" dirty="0"/>
              <a:t>A comprehensive real-time dashboard to monitor the entire fleet at an operational, district admin, or school personnel level </a:t>
            </a:r>
          </a:p>
          <a:p>
            <a:pPr>
              <a:lnSpc>
                <a:spcPct val="120000"/>
              </a:lnSpc>
              <a:spcBef>
                <a:spcPts val="0"/>
              </a:spcBef>
              <a:buClrTx/>
            </a:pPr>
            <a:r>
              <a:rPr lang="en-US" sz="1800" dirty="0"/>
              <a:t>A mobile app for parents/caregivers to track all vehicle types for individual student trips </a:t>
            </a:r>
            <a:endParaRPr lang="en-US" sz="1400" dirty="0"/>
          </a:p>
        </p:txBody>
      </p:sp>
      <p:grpSp>
        <p:nvGrpSpPr>
          <p:cNvPr id="2" name="Group 1">
            <a:extLst>
              <a:ext uri="{FF2B5EF4-FFF2-40B4-BE49-F238E27FC236}">
                <a16:creationId xmlns:a16="http://schemas.microsoft.com/office/drawing/2014/main" id="{D064FB5A-0F42-4EEF-1FE3-80732AD0BC1A}"/>
              </a:ext>
            </a:extLst>
          </p:cNvPr>
          <p:cNvGrpSpPr/>
          <p:nvPr/>
        </p:nvGrpSpPr>
        <p:grpSpPr>
          <a:xfrm>
            <a:off x="4077786" y="2948798"/>
            <a:ext cx="5259050" cy="3316703"/>
            <a:chOff x="42600" y="1933921"/>
            <a:chExt cx="5844161" cy="3720959"/>
          </a:xfrm>
        </p:grpSpPr>
        <p:pic>
          <p:nvPicPr>
            <p:cNvPr id="17" name="Picture 16" descr="A computer with a map on the screen&#10;&#10;Description automatically generated">
              <a:extLst>
                <a:ext uri="{FF2B5EF4-FFF2-40B4-BE49-F238E27FC236}">
                  <a16:creationId xmlns:a16="http://schemas.microsoft.com/office/drawing/2014/main" id="{AB26D0F7-4D1F-549A-E461-296F8507E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600" y="1933921"/>
              <a:ext cx="5844161" cy="3720959"/>
            </a:xfrm>
            <a:prstGeom prst="rect">
              <a:avLst/>
            </a:prstGeom>
          </p:spPr>
        </p:pic>
        <p:grpSp>
          <p:nvGrpSpPr>
            <p:cNvPr id="19" name="Group 18">
              <a:extLst>
                <a:ext uri="{FF2B5EF4-FFF2-40B4-BE49-F238E27FC236}">
                  <a16:creationId xmlns:a16="http://schemas.microsoft.com/office/drawing/2014/main" id="{0421C7C8-4E4C-B572-1834-755D9D7B287A}"/>
                </a:ext>
              </a:extLst>
            </p:cNvPr>
            <p:cNvGrpSpPr/>
            <p:nvPr/>
          </p:nvGrpSpPr>
          <p:grpSpPr>
            <a:xfrm>
              <a:off x="2501298" y="2461166"/>
              <a:ext cx="3264338" cy="3149086"/>
              <a:chOff x="3748322" y="2115206"/>
              <a:chExt cx="3428999" cy="3429000"/>
            </a:xfrm>
          </p:grpSpPr>
          <p:pic>
            <p:nvPicPr>
              <p:cNvPr id="14" name="Picture 13">
                <a:extLst>
                  <a:ext uri="{FF2B5EF4-FFF2-40B4-BE49-F238E27FC236}">
                    <a16:creationId xmlns:a16="http://schemas.microsoft.com/office/drawing/2014/main" id="{A52932D4-2625-38FF-430B-23DCDBE40A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509821" y="2558492"/>
                <a:ext cx="1934109" cy="2542427"/>
              </a:xfrm>
              <a:prstGeom prst="rect">
                <a:avLst/>
              </a:prstGeom>
            </p:spPr>
          </p:pic>
          <p:pic>
            <p:nvPicPr>
              <p:cNvPr id="15" name="Picture 2" descr="Tablet Mockup PNG Transparent Images Free Download | Vector Files | Pngtree">
                <a:extLst>
                  <a:ext uri="{FF2B5EF4-FFF2-40B4-BE49-F238E27FC236}">
                    <a16:creationId xmlns:a16="http://schemas.microsoft.com/office/drawing/2014/main" id="{49902465-D867-517D-683A-D593A52A94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8322" y="2115206"/>
                <a:ext cx="3428999" cy="3429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 name="Picture 15">
            <a:extLst>
              <a:ext uri="{FF2B5EF4-FFF2-40B4-BE49-F238E27FC236}">
                <a16:creationId xmlns:a16="http://schemas.microsoft.com/office/drawing/2014/main" id="{244683DB-F722-A979-83D2-0F31939E49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64116" y="4532971"/>
            <a:ext cx="888647" cy="1755395"/>
          </a:xfrm>
          <a:prstGeom prst="rect">
            <a:avLst/>
          </a:prstGeom>
        </p:spPr>
      </p:pic>
      <p:sp>
        <p:nvSpPr>
          <p:cNvPr id="3" name="TextBox 2">
            <a:extLst>
              <a:ext uri="{FF2B5EF4-FFF2-40B4-BE49-F238E27FC236}">
                <a16:creationId xmlns:a16="http://schemas.microsoft.com/office/drawing/2014/main" id="{0348D441-D8BE-6F3B-024D-2D3D7B2141D5}"/>
              </a:ext>
            </a:extLst>
          </p:cNvPr>
          <p:cNvSpPr txBox="1"/>
          <p:nvPr/>
        </p:nvSpPr>
        <p:spPr>
          <a:xfrm>
            <a:off x="366969" y="2902824"/>
            <a:ext cx="4255825" cy="3385542"/>
          </a:xfrm>
          <a:prstGeom prst="rect">
            <a:avLst/>
          </a:prstGeom>
          <a:noFill/>
        </p:spPr>
        <p:txBody>
          <a:bodyPr wrap="square" rtlCol="0">
            <a:spAutoFit/>
          </a:bodyPr>
          <a:lstStyle/>
          <a:p>
            <a:r>
              <a:rPr lang="en-US" dirty="0">
                <a:solidFill>
                  <a:schemeClr val="tx1">
                    <a:lumMod val="75000"/>
                    <a:lumOff val="25000"/>
                  </a:schemeClr>
                </a:solidFill>
              </a:rPr>
              <a:t>FirstAlt, powered by First Student, provides districts with a safe and reliable transportation option for students with special needs, students experiencing homelessness, out of district students, and hard to serve trips.</a:t>
            </a:r>
          </a:p>
          <a:p>
            <a:endParaRPr lang="en-US" dirty="0">
              <a:solidFill>
                <a:schemeClr val="tx1">
                  <a:lumMod val="75000"/>
                  <a:lumOff val="25000"/>
                </a:schemeClr>
              </a:solidFill>
            </a:endParaRPr>
          </a:p>
          <a:p>
            <a:r>
              <a:rPr lang="en-US" dirty="0">
                <a:solidFill>
                  <a:schemeClr val="tx1">
                    <a:lumMod val="75000"/>
                    <a:lumOff val="25000"/>
                  </a:schemeClr>
                </a:solidFill>
              </a:rPr>
              <a:t>With FirstView</a:t>
            </a:r>
            <a:r>
              <a:rPr lang="en-US" b="1" dirty="0">
                <a:solidFill>
                  <a:schemeClr val="tx1">
                    <a:lumMod val="75000"/>
                    <a:lumOff val="25000"/>
                  </a:schemeClr>
                </a:solidFill>
              </a:rPr>
              <a:t>, </a:t>
            </a:r>
            <a:r>
              <a:rPr lang="en-US" dirty="0">
                <a:solidFill>
                  <a:schemeClr val="tx1">
                    <a:lumMod val="75000"/>
                    <a:lumOff val="25000"/>
                  </a:schemeClr>
                </a:solidFill>
              </a:rPr>
              <a:t>districts and their communities now have more transparency and peace of mind into the transportation services provided by First Student. </a:t>
            </a:r>
          </a:p>
          <a:p>
            <a:endParaRPr lang="en-US" sz="1600" dirty="0">
              <a:solidFill>
                <a:schemeClr val="tx1">
                  <a:lumMod val="75000"/>
                  <a:lumOff val="25000"/>
                </a:schemeClr>
              </a:solidFill>
              <a:latin typeface="Arial Nova Cond" panose="020F0502020204030204" pitchFamily="34" charset="0"/>
            </a:endParaRPr>
          </a:p>
        </p:txBody>
      </p:sp>
      <p:pic>
        <p:nvPicPr>
          <p:cNvPr id="6" name="Picture 5">
            <a:extLst>
              <a:ext uri="{FF2B5EF4-FFF2-40B4-BE49-F238E27FC236}">
                <a16:creationId xmlns:a16="http://schemas.microsoft.com/office/drawing/2014/main" id="{ABF0D590-4C3B-3425-3FAC-7234ECB143C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10984" y="73477"/>
            <a:ext cx="1604366" cy="95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3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with a map on the screen&#10;&#10;Description automatically generated">
            <a:extLst>
              <a:ext uri="{FF2B5EF4-FFF2-40B4-BE49-F238E27FC236}">
                <a16:creationId xmlns:a16="http://schemas.microsoft.com/office/drawing/2014/main" id="{4D7757D3-9EA5-B2FB-32CE-5D8AD3EC1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2483" y="1931685"/>
            <a:ext cx="4260542" cy="4260542"/>
          </a:xfrm>
          <a:prstGeom prst="rect">
            <a:avLst/>
          </a:prstGeom>
        </p:spPr>
      </p:pic>
      <p:sp>
        <p:nvSpPr>
          <p:cNvPr id="5" name="Title 4">
            <a:extLst>
              <a:ext uri="{FF2B5EF4-FFF2-40B4-BE49-F238E27FC236}">
                <a16:creationId xmlns:a16="http://schemas.microsoft.com/office/drawing/2014/main" id="{372852C6-3436-0F41-D02B-E7A7DC0A1FB0}"/>
              </a:ext>
            </a:extLst>
          </p:cNvPr>
          <p:cNvSpPr>
            <a:spLocks noGrp="1"/>
          </p:cNvSpPr>
          <p:nvPr>
            <p:ph type="title"/>
          </p:nvPr>
        </p:nvSpPr>
        <p:spPr>
          <a:xfrm>
            <a:off x="474264" y="267738"/>
            <a:ext cx="8427035" cy="731171"/>
          </a:xfrm>
        </p:spPr>
        <p:txBody>
          <a:bodyPr/>
          <a:lstStyle/>
          <a:p>
            <a:r>
              <a:rPr lang="en-US" dirty="0">
                <a:latin typeface="Arial Nova Cond"/>
              </a:rPr>
              <a:t>The future of firstview</a:t>
            </a:r>
            <a:endParaRPr lang="en-US" dirty="0"/>
          </a:p>
        </p:txBody>
      </p:sp>
      <p:sp>
        <p:nvSpPr>
          <p:cNvPr id="4" name="Slide Number Placeholder 3">
            <a:extLst>
              <a:ext uri="{FF2B5EF4-FFF2-40B4-BE49-F238E27FC236}">
                <a16:creationId xmlns:a16="http://schemas.microsoft.com/office/drawing/2014/main" id="{8D283625-5799-C7CE-0B43-B626F20D433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0B5E46-5254-BB4F-BD1F-BB6451A0E7FD}" type="slidenum">
              <a:rPr kumimoji="0" lang="en-US" sz="1200" b="0" i="0" u="none" strike="noStrike" kern="1200" cap="none" spc="0" normalizeH="0" baseline="0" noProof="0" smtClean="0">
                <a:ln>
                  <a:noFill/>
                </a:ln>
                <a:solidFill>
                  <a:srgbClr val="FFFFFF"/>
                </a:solidFill>
                <a:effectLst/>
                <a:uLnTx/>
                <a:uFillTx/>
                <a:latin typeface="Arial Nova Cond" panose="020B0506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6" name="Content Placeholder 5">
            <a:extLst>
              <a:ext uri="{FF2B5EF4-FFF2-40B4-BE49-F238E27FC236}">
                <a16:creationId xmlns:a16="http://schemas.microsoft.com/office/drawing/2014/main" id="{F12478CC-5279-77E2-C2D1-5AA351AC136C}"/>
              </a:ext>
            </a:extLst>
          </p:cNvPr>
          <p:cNvSpPr>
            <a:spLocks noGrp="1"/>
          </p:cNvSpPr>
          <p:nvPr>
            <p:ph idx="1"/>
          </p:nvPr>
        </p:nvSpPr>
        <p:spPr>
          <a:xfrm>
            <a:off x="425969" y="1239597"/>
            <a:ext cx="8529902" cy="5269227"/>
          </a:xfrm>
        </p:spPr>
        <p:txBody>
          <a:bodyPr vert="horz" lIns="91440" tIns="45720" rIns="91440" bIns="45720" rtlCol="0" anchor="t">
            <a:normAutofit/>
          </a:bodyPr>
          <a:lstStyle/>
          <a:p>
            <a:pPr marL="0" indent="0">
              <a:buNone/>
            </a:pPr>
            <a:r>
              <a:rPr lang="en-US" sz="1800" b="1" dirty="0">
                <a:latin typeface="Arial Nova Cond"/>
              </a:rPr>
              <a:t>FirstView Classic </a:t>
            </a:r>
          </a:p>
          <a:p>
            <a:pPr marL="0" indent="0">
              <a:buNone/>
            </a:pPr>
            <a:r>
              <a:rPr lang="en-US" sz="1400" dirty="0">
                <a:latin typeface="Arial Nova Cond"/>
              </a:rPr>
              <a:t>FirstView launched in 2017 with a mobile application for parents/guardians to track their student’s journey to and from school. Shortly after, a district dashboard for district and school staff to monitor all vehicles servicing their school district was introduced. </a:t>
            </a:r>
          </a:p>
          <a:p>
            <a:pPr marL="0" indent="0">
              <a:buNone/>
            </a:pPr>
            <a:endParaRPr lang="en-US" sz="1200" u="sng" dirty="0"/>
          </a:p>
        </p:txBody>
      </p:sp>
      <p:sp>
        <p:nvSpPr>
          <p:cNvPr id="54" name="Google Shape;1228;p168">
            <a:extLst>
              <a:ext uri="{FF2B5EF4-FFF2-40B4-BE49-F238E27FC236}">
                <a16:creationId xmlns:a16="http://schemas.microsoft.com/office/drawing/2014/main" id="{13516CF4-0E85-3BB2-954C-FA80584692F1}"/>
              </a:ext>
            </a:extLst>
          </p:cNvPr>
          <p:cNvSpPr/>
          <p:nvPr/>
        </p:nvSpPr>
        <p:spPr>
          <a:xfrm rot="10800000">
            <a:off x="206420" y="1330903"/>
            <a:ext cx="132758" cy="123497"/>
          </a:xfrm>
          <a:prstGeom prst="ellipse">
            <a:avLst/>
          </a:prstGeom>
          <a:solidFill>
            <a:srgbClr val="C00000"/>
          </a:solidFill>
          <a:ln w="9525"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grpSp>
        <p:nvGrpSpPr>
          <p:cNvPr id="58" name="Group 57">
            <a:extLst>
              <a:ext uri="{FF2B5EF4-FFF2-40B4-BE49-F238E27FC236}">
                <a16:creationId xmlns:a16="http://schemas.microsoft.com/office/drawing/2014/main" id="{7A0563D8-F064-2216-4DE0-60C03A74DEF4}"/>
              </a:ext>
            </a:extLst>
          </p:cNvPr>
          <p:cNvGrpSpPr/>
          <p:nvPr/>
        </p:nvGrpSpPr>
        <p:grpSpPr>
          <a:xfrm>
            <a:off x="9587" y="2708965"/>
            <a:ext cx="487600" cy="487600"/>
            <a:chOff x="5835344" y="2053835"/>
            <a:chExt cx="487600" cy="487600"/>
          </a:xfrm>
        </p:grpSpPr>
        <p:sp>
          <p:nvSpPr>
            <p:cNvPr id="53" name="Google Shape;1226;p168">
              <a:extLst>
                <a:ext uri="{FF2B5EF4-FFF2-40B4-BE49-F238E27FC236}">
                  <a16:creationId xmlns:a16="http://schemas.microsoft.com/office/drawing/2014/main" id="{B4552A3D-B826-D99E-1235-1AC9E9D07B66}"/>
                </a:ext>
              </a:extLst>
            </p:cNvPr>
            <p:cNvSpPr/>
            <p:nvPr/>
          </p:nvSpPr>
          <p:spPr>
            <a:xfrm rot="10800000">
              <a:off x="5835344" y="2053835"/>
              <a:ext cx="487600" cy="487600"/>
            </a:xfrm>
            <a:prstGeom prst="ellipse">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9D9D9"/>
                </a:solidFill>
                <a:effectLst/>
                <a:uLnTx/>
                <a:uFillTx/>
                <a:latin typeface="Arial Nova Cond"/>
                <a:ea typeface="+mn-ea"/>
                <a:cs typeface="+mn-cs"/>
              </a:endParaRPr>
            </a:p>
          </p:txBody>
        </p:sp>
        <p:sp>
          <p:nvSpPr>
            <p:cNvPr id="56" name="Google Shape;1230;p168">
              <a:extLst>
                <a:ext uri="{FF2B5EF4-FFF2-40B4-BE49-F238E27FC236}">
                  <a16:creationId xmlns:a16="http://schemas.microsoft.com/office/drawing/2014/main" id="{5674BF7E-953B-BAF4-650E-89456FF932B4}"/>
                </a:ext>
              </a:extLst>
            </p:cNvPr>
            <p:cNvSpPr/>
            <p:nvPr/>
          </p:nvSpPr>
          <p:spPr>
            <a:xfrm rot="10800000">
              <a:off x="5957344" y="2175635"/>
              <a:ext cx="243600" cy="244000"/>
            </a:xfrm>
            <a:prstGeom prst="ellipse">
              <a:avLst/>
            </a:prstGeom>
            <a:solidFill>
              <a:srgbClr val="C00000"/>
            </a:solidFill>
            <a:ln>
              <a:solidFill>
                <a:srgbClr val="C00000"/>
              </a:solid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sp>
          <p:nvSpPr>
            <p:cNvPr id="57" name="Google Shape;1224;p168">
              <a:extLst>
                <a:ext uri="{FF2B5EF4-FFF2-40B4-BE49-F238E27FC236}">
                  <a16:creationId xmlns:a16="http://schemas.microsoft.com/office/drawing/2014/main" id="{A3CEB620-0CBD-3FB4-57EC-A1A1FFEAC728}"/>
                </a:ext>
              </a:extLst>
            </p:cNvPr>
            <p:cNvSpPr/>
            <p:nvPr/>
          </p:nvSpPr>
          <p:spPr>
            <a:xfrm rot="10800000">
              <a:off x="5896344" y="2114835"/>
              <a:ext cx="365600" cy="365600"/>
            </a:xfrm>
            <a:prstGeom prst="ellipse">
              <a:avLst/>
            </a:prstGeom>
            <a:noFill/>
            <a:ln w="9525"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Nova Cond"/>
                <a:ea typeface="+mn-ea"/>
                <a:cs typeface="+mn-cs"/>
              </a:endParaRPr>
            </a:p>
          </p:txBody>
        </p:sp>
      </p:grpSp>
      <p:cxnSp>
        <p:nvCxnSpPr>
          <p:cNvPr id="10" name="Straight Connector 9">
            <a:extLst>
              <a:ext uri="{FF2B5EF4-FFF2-40B4-BE49-F238E27FC236}">
                <a16:creationId xmlns:a16="http://schemas.microsoft.com/office/drawing/2014/main" id="{C632E3D7-F445-A6B2-7EED-A3A7C204F25A}"/>
              </a:ext>
            </a:extLst>
          </p:cNvPr>
          <p:cNvCxnSpPr>
            <a:stCxn id="54" idx="0"/>
          </p:cNvCxnSpPr>
          <p:nvPr/>
        </p:nvCxnSpPr>
        <p:spPr>
          <a:xfrm>
            <a:off x="272799" y="1454399"/>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13984F-2C5C-F400-80F2-A033929760EE}"/>
              </a:ext>
            </a:extLst>
          </p:cNvPr>
          <p:cNvSpPr txBox="1"/>
          <p:nvPr/>
        </p:nvSpPr>
        <p:spPr>
          <a:xfrm>
            <a:off x="497187" y="2758443"/>
            <a:ext cx="5485035" cy="238526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New &amp; Enhanced FirstView 1.0</a:t>
            </a:r>
            <a:br>
              <a:rPr kumimoji="0" lang="en-US" sz="18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br>
            <a:endParaRPr kumimoji="0" lang="en-US" sz="9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444"/>
                </a:solidFill>
                <a:effectLst/>
                <a:uLnTx/>
                <a:uFillTx/>
                <a:latin typeface="Arial Nova Cond"/>
                <a:ea typeface="Calibri"/>
                <a:cs typeface="+mn-cs"/>
              </a:rPr>
              <a:t>The new version features a fresh look, simplified tech environment and advanced tracking capabilities for our traditional home-to-school trips and now our alternative transportation service, FirstAlt. </a:t>
            </a:r>
            <a:endParaRPr kumimoji="0" lang="en-US" sz="1400" b="0" i="0" u="none" strike="noStrike" kern="1200" cap="none" spc="0" normalizeH="0" baseline="0" noProof="0" dirty="0">
              <a:ln>
                <a:noFill/>
              </a:ln>
              <a:solidFill>
                <a:srgbClr val="444444"/>
              </a:solidFill>
              <a:effectLst/>
              <a:uLnTx/>
              <a:uFillTx/>
              <a:latin typeface="Arial Nova Cond"/>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Mobile application for parents/caregivers to track all vehicle types.</a:t>
            </a:r>
          </a:p>
          <a:p>
            <a:pPr marL="457200" marR="0" lvl="1" indent="0" algn="l" defTabSz="4572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District dashboard for district and school level personnel.</a:t>
            </a: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endParaRPr>
          </a:p>
          <a:p>
            <a:pPr marL="285750" marR="0" lvl="0" indent="-285750" algn="l" defTabSz="457200" rtl="0" eaLnBrk="1" fontAlgn="auto" latinLnBrk="0" hangingPunct="1">
              <a:lnSpc>
                <a:spcPct val="100000"/>
              </a:lnSpc>
              <a:spcBef>
                <a:spcPts val="0"/>
              </a:spcBef>
              <a:spcAft>
                <a:spcPts val="0"/>
              </a:spcAft>
              <a:buClr>
                <a:srgbClr val="F0AB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A </a:t>
            </a:r>
            <a:r>
              <a:rPr kumimoji="0" lang="en-US" sz="1400" b="1"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NEW</a:t>
            </a:r>
            <a:r>
              <a:rPr kumimoji="0" lang="en-US" sz="1400" b="0" i="0" u="none" strike="noStrike" kern="1200" cap="none" spc="0" normalizeH="0" baseline="0" noProof="0" dirty="0">
                <a:ln>
                  <a:noFill/>
                </a:ln>
                <a:solidFill>
                  <a:srgbClr val="000000">
                    <a:lumMod val="75000"/>
                    <a:lumOff val="25000"/>
                  </a:srgbClr>
                </a:solidFill>
                <a:effectLst/>
                <a:uLnTx/>
                <a:uFillTx/>
                <a:latin typeface="Arial Nova Cond"/>
                <a:ea typeface="+mn-ea"/>
                <a:cs typeface="+mn-cs"/>
              </a:rPr>
              <a:t> internal operations view for comprehensive real-time monitoring of your entire fleet.</a:t>
            </a:r>
          </a:p>
        </p:txBody>
      </p:sp>
      <p:pic>
        <p:nvPicPr>
          <p:cNvPr id="14" name="Picture 13" descr="A cellphone with a map on it&#10;&#10;Description automatically generated">
            <a:extLst>
              <a:ext uri="{FF2B5EF4-FFF2-40B4-BE49-F238E27FC236}">
                <a16:creationId xmlns:a16="http://schemas.microsoft.com/office/drawing/2014/main" id="{B44FBF5E-78B5-4263-4B65-2473B66E77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1114" y="2710327"/>
            <a:ext cx="1272175" cy="2259607"/>
          </a:xfrm>
          <a:prstGeom prst="rect">
            <a:avLst/>
          </a:prstGeom>
        </p:spPr>
      </p:pic>
      <p:sp>
        <p:nvSpPr>
          <p:cNvPr id="2" name="Google Shape;878;p72">
            <a:extLst>
              <a:ext uri="{FF2B5EF4-FFF2-40B4-BE49-F238E27FC236}">
                <a16:creationId xmlns:a16="http://schemas.microsoft.com/office/drawing/2014/main" id="{75499C9F-AD4C-C740-154F-3DF6BBBA4CBC}"/>
              </a:ext>
            </a:extLst>
          </p:cNvPr>
          <p:cNvSpPr txBox="1"/>
          <p:nvPr/>
        </p:nvSpPr>
        <p:spPr>
          <a:xfrm>
            <a:off x="-166574" y="5397710"/>
            <a:ext cx="1221448"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Dec 2023</a:t>
            </a:r>
            <a:endParaRPr sz="750" dirty="0">
              <a:solidFill>
                <a:srgbClr val="707372"/>
              </a:solidFill>
              <a:latin typeface="+mn-lt"/>
            </a:endParaRPr>
          </a:p>
          <a:p>
            <a:pPr algn="ctr">
              <a:lnSpc>
                <a:spcPct val="115000"/>
              </a:lnSpc>
              <a:buSzPts val="900"/>
            </a:pPr>
            <a:r>
              <a:rPr lang="en" sz="750" b="1" dirty="0">
                <a:solidFill>
                  <a:srgbClr val="D52B1E"/>
                </a:solidFill>
                <a:latin typeface="+mn-lt"/>
              </a:rPr>
              <a:t>Development </a:t>
            </a:r>
          </a:p>
          <a:p>
            <a:pPr algn="ctr">
              <a:lnSpc>
                <a:spcPct val="115000"/>
              </a:lnSpc>
              <a:buSzPts val="900"/>
            </a:pPr>
            <a:r>
              <a:rPr lang="en" sz="750" b="1" dirty="0">
                <a:solidFill>
                  <a:srgbClr val="D52B1E"/>
                </a:solidFill>
                <a:latin typeface="+mn-lt"/>
              </a:rPr>
              <a:t>Launched</a:t>
            </a:r>
            <a:endParaRPr sz="750" b="1" dirty="0">
              <a:solidFill>
                <a:srgbClr val="D52B1E"/>
              </a:solidFill>
              <a:latin typeface="+mn-lt"/>
            </a:endParaRPr>
          </a:p>
        </p:txBody>
      </p:sp>
      <p:grpSp>
        <p:nvGrpSpPr>
          <p:cNvPr id="3" name="Group 2">
            <a:extLst>
              <a:ext uri="{FF2B5EF4-FFF2-40B4-BE49-F238E27FC236}">
                <a16:creationId xmlns:a16="http://schemas.microsoft.com/office/drawing/2014/main" id="{F70DABA0-E45F-F763-32D2-3993E7B10525}"/>
              </a:ext>
            </a:extLst>
          </p:cNvPr>
          <p:cNvGrpSpPr/>
          <p:nvPr/>
        </p:nvGrpSpPr>
        <p:grpSpPr>
          <a:xfrm>
            <a:off x="446540" y="5382593"/>
            <a:ext cx="8626249" cy="746870"/>
            <a:chOff x="174037" y="5376947"/>
            <a:chExt cx="10202315" cy="953804"/>
          </a:xfrm>
        </p:grpSpPr>
        <p:cxnSp>
          <p:nvCxnSpPr>
            <p:cNvPr id="7" name="Google Shape;872;p72">
              <a:extLst>
                <a:ext uri="{FF2B5EF4-FFF2-40B4-BE49-F238E27FC236}">
                  <a16:creationId xmlns:a16="http://schemas.microsoft.com/office/drawing/2014/main" id="{AA96B8EB-EC51-DE34-0CB7-0E52670E7B61}"/>
                </a:ext>
              </a:extLst>
            </p:cNvPr>
            <p:cNvCxnSpPr>
              <a:cxnSpLocks/>
            </p:cNvCxnSpPr>
            <p:nvPr/>
          </p:nvCxnSpPr>
          <p:spPr>
            <a:xfrm>
              <a:off x="174037" y="6109601"/>
              <a:ext cx="10202315" cy="0"/>
            </a:xfrm>
            <a:prstGeom prst="straightConnector1">
              <a:avLst/>
            </a:prstGeom>
            <a:noFill/>
            <a:ln w="9525" cap="flat" cmpd="sng">
              <a:solidFill>
                <a:srgbClr val="D52B1E"/>
              </a:solidFill>
              <a:prstDash val="solid"/>
              <a:round/>
              <a:headEnd type="oval" w="med" len="med"/>
              <a:tailEnd type="stealth" w="med" len="med"/>
            </a:ln>
          </p:spPr>
        </p:cxnSp>
        <p:sp>
          <p:nvSpPr>
            <p:cNvPr id="9" name="Google Shape;879;p72">
              <a:extLst>
                <a:ext uri="{FF2B5EF4-FFF2-40B4-BE49-F238E27FC236}">
                  <a16:creationId xmlns:a16="http://schemas.microsoft.com/office/drawing/2014/main" id="{2E3678FB-B103-CE6C-37D7-A6DA68556B63}"/>
                </a:ext>
              </a:extLst>
            </p:cNvPr>
            <p:cNvSpPr txBox="1"/>
            <p:nvPr/>
          </p:nvSpPr>
          <p:spPr>
            <a:xfrm>
              <a:off x="625896" y="5376947"/>
              <a:ext cx="1524800" cy="685369"/>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May 2024</a:t>
              </a:r>
              <a:endParaRPr sz="750" dirty="0">
                <a:solidFill>
                  <a:srgbClr val="707372"/>
                </a:solidFill>
                <a:latin typeface="+mn-lt"/>
              </a:endParaRPr>
            </a:p>
            <a:p>
              <a:pPr algn="ctr">
                <a:lnSpc>
                  <a:spcPct val="115000"/>
                </a:lnSpc>
                <a:buSzPts val="900"/>
              </a:pPr>
              <a:r>
                <a:rPr lang="en" sz="750" b="1" dirty="0">
                  <a:solidFill>
                    <a:srgbClr val="D52B1E"/>
                  </a:solidFill>
                  <a:latin typeface="+mn-lt"/>
                </a:rPr>
                <a:t>UAT </a:t>
              </a:r>
              <a:br>
                <a:rPr lang="en" sz="750" b="1" dirty="0">
                  <a:solidFill>
                    <a:srgbClr val="D52B1E"/>
                  </a:solidFill>
                  <a:latin typeface="+mn-lt"/>
                </a:rPr>
              </a:br>
              <a:r>
                <a:rPr lang="en" sz="750" b="1" dirty="0">
                  <a:solidFill>
                    <a:srgbClr val="D52B1E"/>
                  </a:solidFill>
                  <a:latin typeface="+mn-lt"/>
                </a:rPr>
                <a:t>Launched</a:t>
              </a:r>
              <a:endParaRPr sz="750" b="1" dirty="0">
                <a:solidFill>
                  <a:srgbClr val="D52B1E"/>
                </a:solidFill>
                <a:latin typeface="+mn-lt"/>
              </a:endParaRPr>
            </a:p>
          </p:txBody>
        </p:sp>
        <p:sp>
          <p:nvSpPr>
            <p:cNvPr id="11" name="Google Shape;880;p72">
              <a:extLst>
                <a:ext uri="{FF2B5EF4-FFF2-40B4-BE49-F238E27FC236}">
                  <a16:creationId xmlns:a16="http://schemas.microsoft.com/office/drawing/2014/main" id="{14BD1D10-84BC-560C-92FB-78BEA7883468}"/>
                </a:ext>
              </a:extLst>
            </p:cNvPr>
            <p:cNvSpPr txBox="1"/>
            <p:nvPr/>
          </p:nvSpPr>
          <p:spPr>
            <a:xfrm>
              <a:off x="1914732" y="5385179"/>
              <a:ext cx="1524800" cy="685369"/>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Clr>
                  <a:schemeClr val="dk1"/>
                </a:buClr>
                <a:buSzPts val="1100"/>
              </a:pPr>
              <a:r>
                <a:rPr lang="en" sz="750" dirty="0">
                  <a:solidFill>
                    <a:srgbClr val="707372"/>
                  </a:solidFill>
                  <a:latin typeface="+mn-lt"/>
                </a:rPr>
                <a:t>Aug 2024</a:t>
              </a:r>
              <a:endParaRPr sz="750" dirty="0">
                <a:solidFill>
                  <a:srgbClr val="707372"/>
                </a:solidFill>
                <a:latin typeface="+mn-lt"/>
              </a:endParaRPr>
            </a:p>
            <a:p>
              <a:pPr algn="ctr">
                <a:lnSpc>
                  <a:spcPct val="115000"/>
                </a:lnSpc>
                <a:buClr>
                  <a:schemeClr val="dk1"/>
                </a:buClr>
                <a:buSzPts val="1100"/>
              </a:pPr>
              <a:r>
                <a:rPr lang="en" sz="750" b="1" dirty="0">
                  <a:solidFill>
                    <a:srgbClr val="D52B1E"/>
                  </a:solidFill>
                  <a:latin typeface="+mn-lt"/>
                </a:rPr>
                <a:t>FirstAlt </a:t>
              </a:r>
              <a:br>
                <a:rPr lang="en" sz="750" b="1" dirty="0">
                  <a:solidFill>
                    <a:srgbClr val="D52B1E"/>
                  </a:solidFill>
                  <a:latin typeface="+mn-lt"/>
                </a:rPr>
              </a:br>
              <a:r>
                <a:rPr lang="en" sz="750" b="1" dirty="0">
                  <a:solidFill>
                    <a:srgbClr val="D52B1E"/>
                  </a:solidFill>
                  <a:latin typeface="+mn-lt"/>
                </a:rPr>
                <a:t>First Release</a:t>
              </a:r>
              <a:endParaRPr sz="750" b="1" dirty="0">
                <a:solidFill>
                  <a:srgbClr val="D52B1E"/>
                </a:solidFill>
                <a:latin typeface="+mn-lt"/>
              </a:endParaRPr>
            </a:p>
          </p:txBody>
        </p:sp>
        <p:sp>
          <p:nvSpPr>
            <p:cNvPr id="13" name="Google Shape;934;p72">
              <a:extLst>
                <a:ext uri="{FF2B5EF4-FFF2-40B4-BE49-F238E27FC236}">
                  <a16:creationId xmlns:a16="http://schemas.microsoft.com/office/drawing/2014/main" id="{1A35C370-A698-6596-FC73-43D03897606C}"/>
                </a:ext>
              </a:extLst>
            </p:cNvPr>
            <p:cNvSpPr/>
            <p:nvPr/>
          </p:nvSpPr>
          <p:spPr>
            <a:xfrm>
              <a:off x="3870462" y="6046165"/>
              <a:ext cx="122000" cy="12200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15" name="Google Shape;935;p72">
              <a:extLst>
                <a:ext uri="{FF2B5EF4-FFF2-40B4-BE49-F238E27FC236}">
                  <a16:creationId xmlns:a16="http://schemas.microsoft.com/office/drawing/2014/main" id="{806EBBE0-59DE-28B4-DCD6-20CEB279A328}"/>
                </a:ext>
              </a:extLst>
            </p:cNvPr>
            <p:cNvSpPr txBox="1"/>
            <p:nvPr/>
          </p:nvSpPr>
          <p:spPr>
            <a:xfrm>
              <a:off x="3475776" y="5411296"/>
              <a:ext cx="897553" cy="685370"/>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Sept 2024</a:t>
              </a:r>
            </a:p>
            <a:p>
              <a:pPr algn="ctr">
                <a:lnSpc>
                  <a:spcPct val="115000"/>
                </a:lnSpc>
                <a:buSzPts val="900"/>
              </a:pPr>
              <a:r>
                <a:rPr lang="en" sz="750" b="1" dirty="0">
                  <a:solidFill>
                    <a:schemeClr val="accent1"/>
                  </a:solidFill>
                  <a:latin typeface="+mn-lt"/>
                </a:rPr>
                <a:t>Yellow Bus Pilot </a:t>
              </a:r>
              <a:endParaRPr sz="750" b="1" dirty="0">
                <a:solidFill>
                  <a:schemeClr val="accent1"/>
                </a:solidFill>
                <a:latin typeface="+mn-lt"/>
              </a:endParaRPr>
            </a:p>
          </p:txBody>
        </p:sp>
        <p:sp>
          <p:nvSpPr>
            <p:cNvPr id="16" name="Google Shape;940;p72">
              <a:extLst>
                <a:ext uri="{FF2B5EF4-FFF2-40B4-BE49-F238E27FC236}">
                  <a16:creationId xmlns:a16="http://schemas.microsoft.com/office/drawing/2014/main" id="{211F1402-8F9C-1305-DCD8-17BE932CFA25}"/>
                </a:ext>
              </a:extLst>
            </p:cNvPr>
            <p:cNvSpPr/>
            <p:nvPr/>
          </p:nvSpPr>
          <p:spPr>
            <a:xfrm>
              <a:off x="310163" y="6254709"/>
              <a:ext cx="4325865" cy="76042"/>
            </a:xfrm>
            <a:prstGeom prst="chevron">
              <a:avLst>
                <a:gd name="adj" fmla="val 50000"/>
              </a:avLst>
            </a:prstGeom>
            <a:solidFill>
              <a:schemeClr val="bg2">
                <a:lumMod val="90000"/>
              </a:schemeClr>
            </a:solidFill>
            <a:ln>
              <a:noFill/>
            </a:ln>
            <a:effectLst>
              <a:outerShdw blurRad="285750" dist="19050" dir="5400000" algn="bl" rotWithShape="0">
                <a:srgbClr val="000000">
                  <a:alpha val="15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000"/>
              </a:pPr>
              <a:r>
                <a:rPr lang="en" sz="900" b="1" dirty="0">
                  <a:ln w="3175">
                    <a:solidFill>
                      <a:schemeClr val="bg1">
                        <a:lumMod val="65000"/>
                      </a:schemeClr>
                    </a:solidFill>
                  </a:ln>
                  <a:solidFill>
                    <a:srgbClr val="0B2265"/>
                  </a:solidFill>
                  <a:latin typeface="+mn-lt"/>
                  <a:ea typeface="Lato"/>
                  <a:cs typeface="Lato"/>
                  <a:sym typeface="Lato"/>
                </a:rPr>
                <a:t>Continuous UAT</a:t>
              </a:r>
              <a:endParaRPr sz="1000" b="1" dirty="0">
                <a:ln w="3175">
                  <a:solidFill>
                    <a:schemeClr val="bg1">
                      <a:lumMod val="65000"/>
                    </a:schemeClr>
                  </a:solidFill>
                </a:ln>
                <a:solidFill>
                  <a:srgbClr val="0B2265"/>
                </a:solidFill>
                <a:latin typeface="+mn-lt"/>
                <a:ea typeface="Lato"/>
                <a:cs typeface="Lato"/>
                <a:sym typeface="Lato"/>
              </a:endParaRPr>
            </a:p>
          </p:txBody>
        </p:sp>
        <p:sp>
          <p:nvSpPr>
            <p:cNvPr id="17" name="Google Shape;876;p72">
              <a:extLst>
                <a:ext uri="{FF2B5EF4-FFF2-40B4-BE49-F238E27FC236}">
                  <a16:creationId xmlns:a16="http://schemas.microsoft.com/office/drawing/2014/main" id="{BC0E6DFF-0CD5-71ED-D837-19674AAA2280}"/>
                </a:ext>
              </a:extLst>
            </p:cNvPr>
            <p:cNvSpPr/>
            <p:nvPr/>
          </p:nvSpPr>
          <p:spPr>
            <a:xfrm>
              <a:off x="1327297" y="6050789"/>
              <a:ext cx="122000" cy="122000"/>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dirty="0">
                <a:latin typeface="+mn-lt"/>
                <a:ea typeface="Calibri"/>
                <a:cs typeface="Calibri"/>
                <a:sym typeface="Calibri"/>
              </a:endParaRPr>
            </a:p>
          </p:txBody>
        </p:sp>
        <p:sp>
          <p:nvSpPr>
            <p:cNvPr id="18" name="Google Shape;876;p72">
              <a:extLst>
                <a:ext uri="{FF2B5EF4-FFF2-40B4-BE49-F238E27FC236}">
                  <a16:creationId xmlns:a16="http://schemas.microsoft.com/office/drawing/2014/main" id="{D4734F76-5662-057D-C23E-4CB0B144DC99}"/>
                </a:ext>
              </a:extLst>
            </p:cNvPr>
            <p:cNvSpPr/>
            <p:nvPr/>
          </p:nvSpPr>
          <p:spPr>
            <a:xfrm>
              <a:off x="2605330" y="6046165"/>
              <a:ext cx="122000" cy="12200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latin typeface="+mn-lt"/>
                <a:ea typeface="Calibri"/>
                <a:cs typeface="Calibri"/>
                <a:sym typeface="Calibri"/>
              </a:endParaRPr>
            </a:p>
          </p:txBody>
        </p:sp>
      </p:grpSp>
      <p:sp>
        <p:nvSpPr>
          <p:cNvPr id="19" name="Google Shape;934;p72">
            <a:extLst>
              <a:ext uri="{FF2B5EF4-FFF2-40B4-BE49-F238E27FC236}">
                <a16:creationId xmlns:a16="http://schemas.microsoft.com/office/drawing/2014/main" id="{37E651FB-769B-F219-819D-1EB8785365EF}"/>
              </a:ext>
            </a:extLst>
          </p:cNvPr>
          <p:cNvSpPr/>
          <p:nvPr/>
        </p:nvSpPr>
        <p:spPr>
          <a:xfrm>
            <a:off x="4439752"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0" name="Google Shape;940;p72">
            <a:extLst>
              <a:ext uri="{FF2B5EF4-FFF2-40B4-BE49-F238E27FC236}">
                <a16:creationId xmlns:a16="http://schemas.microsoft.com/office/drawing/2014/main" id="{4A48003B-8DF2-93AB-E00E-F87FE456F7D6}"/>
              </a:ext>
            </a:extLst>
          </p:cNvPr>
          <p:cNvSpPr/>
          <p:nvPr/>
        </p:nvSpPr>
        <p:spPr>
          <a:xfrm>
            <a:off x="4924764" y="6067689"/>
            <a:ext cx="3657600" cy="64008"/>
          </a:xfrm>
          <a:prstGeom prst="chevron">
            <a:avLst>
              <a:gd name="adj" fmla="val 50000"/>
            </a:avLst>
          </a:prstGeom>
          <a:solidFill>
            <a:schemeClr val="bg2">
              <a:lumMod val="90000"/>
            </a:schemeClr>
          </a:solidFill>
          <a:ln>
            <a:noFill/>
          </a:ln>
          <a:effectLst>
            <a:outerShdw blurRad="285750" dist="19050" dir="5400000" algn="bl" rotWithShape="0">
              <a:srgbClr val="000000">
                <a:alpha val="15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000"/>
            </a:pPr>
            <a:r>
              <a:rPr lang="en" sz="900" b="1" dirty="0">
                <a:ln w="3175">
                  <a:solidFill>
                    <a:schemeClr val="bg1">
                      <a:lumMod val="65000"/>
                    </a:schemeClr>
                  </a:solidFill>
                </a:ln>
                <a:solidFill>
                  <a:srgbClr val="0B2265"/>
                </a:solidFill>
                <a:latin typeface="+mn-lt"/>
                <a:ea typeface="Lato"/>
                <a:cs typeface="Lato"/>
                <a:sym typeface="Lato"/>
              </a:rPr>
              <a:t>Staggered Development/Release</a:t>
            </a:r>
            <a:endParaRPr sz="1000" b="1" dirty="0">
              <a:ln w="3175">
                <a:solidFill>
                  <a:schemeClr val="bg1">
                    <a:lumMod val="65000"/>
                  </a:schemeClr>
                </a:solidFill>
              </a:ln>
              <a:solidFill>
                <a:srgbClr val="0B2265"/>
              </a:solidFill>
              <a:latin typeface="+mn-lt"/>
              <a:ea typeface="Lato"/>
              <a:cs typeface="Lato"/>
              <a:sym typeface="Lato"/>
            </a:endParaRPr>
          </a:p>
        </p:txBody>
      </p:sp>
      <p:sp>
        <p:nvSpPr>
          <p:cNvPr id="21" name="Google Shape;934;p72">
            <a:extLst>
              <a:ext uri="{FF2B5EF4-FFF2-40B4-BE49-F238E27FC236}">
                <a16:creationId xmlns:a16="http://schemas.microsoft.com/office/drawing/2014/main" id="{F79C2F3F-47B7-AB16-46E8-05A6C5B457B7}"/>
              </a:ext>
            </a:extLst>
          </p:cNvPr>
          <p:cNvSpPr/>
          <p:nvPr/>
        </p:nvSpPr>
        <p:spPr>
          <a:xfrm>
            <a:off x="5474842"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2" name="Google Shape;934;p72">
            <a:extLst>
              <a:ext uri="{FF2B5EF4-FFF2-40B4-BE49-F238E27FC236}">
                <a16:creationId xmlns:a16="http://schemas.microsoft.com/office/drawing/2014/main" id="{4FA88C86-25E5-41E1-D053-0BF8F5A79C82}"/>
              </a:ext>
            </a:extLst>
          </p:cNvPr>
          <p:cNvSpPr/>
          <p:nvPr/>
        </p:nvSpPr>
        <p:spPr>
          <a:xfrm>
            <a:off x="6638381" y="5906622"/>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3" name="Google Shape;934;p72">
            <a:extLst>
              <a:ext uri="{FF2B5EF4-FFF2-40B4-BE49-F238E27FC236}">
                <a16:creationId xmlns:a16="http://schemas.microsoft.com/office/drawing/2014/main" id="{38D18966-A476-68C9-5973-B6FE50D7D4C0}"/>
              </a:ext>
            </a:extLst>
          </p:cNvPr>
          <p:cNvSpPr/>
          <p:nvPr/>
        </p:nvSpPr>
        <p:spPr>
          <a:xfrm>
            <a:off x="7702073" y="5916461"/>
            <a:ext cx="101231" cy="95532"/>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a:solidFill>
                <a:srgbClr val="A5A5A5"/>
              </a:solidFill>
              <a:latin typeface="+mn-lt"/>
              <a:ea typeface="Calibri"/>
              <a:cs typeface="Calibri"/>
              <a:sym typeface="Calibri"/>
            </a:endParaRPr>
          </a:p>
        </p:txBody>
      </p:sp>
      <p:sp>
        <p:nvSpPr>
          <p:cNvPr id="24" name="Google Shape;876;p72">
            <a:extLst>
              <a:ext uri="{FF2B5EF4-FFF2-40B4-BE49-F238E27FC236}">
                <a16:creationId xmlns:a16="http://schemas.microsoft.com/office/drawing/2014/main" id="{0279346A-B0D3-E509-CEEE-7C6F474EF530}"/>
              </a:ext>
            </a:extLst>
          </p:cNvPr>
          <p:cNvSpPr/>
          <p:nvPr/>
        </p:nvSpPr>
        <p:spPr>
          <a:xfrm>
            <a:off x="8632234" y="5916462"/>
            <a:ext cx="103153" cy="95531"/>
          </a:xfrm>
          <a:prstGeom prst="ellipse">
            <a:avLst/>
          </a:prstGeom>
          <a:solidFill>
            <a:srgbClr val="D52B1E"/>
          </a:solid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1100" u="sng" dirty="0">
              <a:latin typeface="+mn-lt"/>
              <a:ea typeface="Calibri"/>
              <a:cs typeface="Calibri"/>
              <a:sym typeface="Calibri"/>
            </a:endParaRPr>
          </a:p>
        </p:txBody>
      </p:sp>
      <p:sp>
        <p:nvSpPr>
          <p:cNvPr id="25" name="Google Shape;935;p72">
            <a:extLst>
              <a:ext uri="{FF2B5EF4-FFF2-40B4-BE49-F238E27FC236}">
                <a16:creationId xmlns:a16="http://schemas.microsoft.com/office/drawing/2014/main" id="{81E6FF19-C6CF-2AD3-9AEF-61D85AB2240D}"/>
              </a:ext>
            </a:extLst>
          </p:cNvPr>
          <p:cNvSpPr txBox="1"/>
          <p:nvPr/>
        </p:nvSpPr>
        <p:spPr>
          <a:xfrm>
            <a:off x="3763496" y="5402501"/>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Oct 2024</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First Release </a:t>
            </a:r>
            <a:endParaRPr sz="750" b="1" dirty="0">
              <a:solidFill>
                <a:schemeClr val="accent1"/>
              </a:solidFill>
              <a:latin typeface="+mn-lt"/>
            </a:endParaRPr>
          </a:p>
        </p:txBody>
      </p:sp>
      <p:sp>
        <p:nvSpPr>
          <p:cNvPr id="26" name="Google Shape;935;p72">
            <a:extLst>
              <a:ext uri="{FF2B5EF4-FFF2-40B4-BE49-F238E27FC236}">
                <a16:creationId xmlns:a16="http://schemas.microsoft.com/office/drawing/2014/main" id="{40A046D0-FE4B-D76A-BF52-8D25F767CDD1}"/>
              </a:ext>
            </a:extLst>
          </p:cNvPr>
          <p:cNvSpPr txBox="1"/>
          <p:nvPr/>
        </p:nvSpPr>
        <p:spPr>
          <a:xfrm>
            <a:off x="4804079" y="5397710"/>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Dec 2024</a:t>
            </a:r>
          </a:p>
          <a:p>
            <a:pPr algn="ctr">
              <a:lnSpc>
                <a:spcPct val="115000"/>
              </a:lnSpc>
              <a:buSzPts val="900"/>
            </a:pPr>
            <a:r>
              <a:rPr lang="en" sz="750" b="1" dirty="0">
                <a:solidFill>
                  <a:schemeClr val="accent1"/>
                </a:solidFill>
                <a:latin typeface="+mn-lt"/>
              </a:rPr>
              <a:t>Yellow Bus</a:t>
            </a:r>
            <a:br>
              <a:rPr lang="en" sz="750" b="1" dirty="0">
                <a:solidFill>
                  <a:schemeClr val="accent1"/>
                </a:solidFill>
                <a:latin typeface="+mn-lt"/>
              </a:rPr>
            </a:br>
            <a:r>
              <a:rPr lang="en" sz="750" b="1" dirty="0">
                <a:solidFill>
                  <a:schemeClr val="accent1"/>
                </a:solidFill>
                <a:latin typeface="+mn-lt"/>
              </a:rPr>
              <a:t>Customer Migration 1 </a:t>
            </a:r>
            <a:endParaRPr sz="750" b="1" dirty="0">
              <a:solidFill>
                <a:schemeClr val="accent1"/>
              </a:solidFill>
              <a:latin typeface="+mn-lt"/>
            </a:endParaRPr>
          </a:p>
        </p:txBody>
      </p:sp>
      <p:sp>
        <p:nvSpPr>
          <p:cNvPr id="27" name="Google Shape;935;p72">
            <a:extLst>
              <a:ext uri="{FF2B5EF4-FFF2-40B4-BE49-F238E27FC236}">
                <a16:creationId xmlns:a16="http://schemas.microsoft.com/office/drawing/2014/main" id="{B404162D-7256-98D3-8078-785FEA5D0185}"/>
              </a:ext>
            </a:extLst>
          </p:cNvPr>
          <p:cNvSpPr txBox="1"/>
          <p:nvPr/>
        </p:nvSpPr>
        <p:spPr>
          <a:xfrm>
            <a:off x="5933125" y="5397709"/>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Mar 2025</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Customer Migration 2 </a:t>
            </a:r>
            <a:endParaRPr sz="750" b="1" dirty="0">
              <a:solidFill>
                <a:schemeClr val="accent1"/>
              </a:solidFill>
              <a:latin typeface="+mn-lt"/>
            </a:endParaRPr>
          </a:p>
        </p:txBody>
      </p:sp>
      <p:sp>
        <p:nvSpPr>
          <p:cNvPr id="28" name="Google Shape;935;p72">
            <a:extLst>
              <a:ext uri="{FF2B5EF4-FFF2-40B4-BE49-F238E27FC236}">
                <a16:creationId xmlns:a16="http://schemas.microsoft.com/office/drawing/2014/main" id="{257F8829-90A3-580A-E521-426F02A20E1F}"/>
              </a:ext>
            </a:extLst>
          </p:cNvPr>
          <p:cNvSpPr txBox="1"/>
          <p:nvPr/>
        </p:nvSpPr>
        <p:spPr>
          <a:xfrm>
            <a:off x="6966439" y="5397708"/>
            <a:ext cx="1498866" cy="536675"/>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5000"/>
              </a:lnSpc>
              <a:buSzPts val="900"/>
            </a:pPr>
            <a:r>
              <a:rPr lang="en" sz="750" dirty="0">
                <a:solidFill>
                  <a:srgbClr val="707372"/>
                </a:solidFill>
                <a:latin typeface="+mn-lt"/>
              </a:rPr>
              <a:t>May 2025</a:t>
            </a:r>
          </a:p>
          <a:p>
            <a:pPr algn="ctr">
              <a:lnSpc>
                <a:spcPct val="115000"/>
              </a:lnSpc>
              <a:buSzPts val="900"/>
            </a:pPr>
            <a:r>
              <a:rPr lang="en" sz="750" b="1" dirty="0">
                <a:solidFill>
                  <a:schemeClr val="accent1"/>
                </a:solidFill>
                <a:latin typeface="+mn-lt"/>
              </a:rPr>
              <a:t>Yellow Bus </a:t>
            </a:r>
            <a:br>
              <a:rPr lang="en" sz="750" b="1" dirty="0">
                <a:solidFill>
                  <a:schemeClr val="accent1"/>
                </a:solidFill>
                <a:latin typeface="+mn-lt"/>
              </a:rPr>
            </a:br>
            <a:r>
              <a:rPr lang="en" sz="750" b="1" dirty="0">
                <a:solidFill>
                  <a:schemeClr val="accent1"/>
                </a:solidFill>
                <a:latin typeface="+mn-lt"/>
              </a:rPr>
              <a:t>Customer Migration 3 </a:t>
            </a:r>
            <a:endParaRPr sz="750" b="1" dirty="0">
              <a:solidFill>
                <a:schemeClr val="accent1"/>
              </a:solidFill>
              <a:latin typeface="+mn-lt"/>
            </a:endParaRPr>
          </a:p>
        </p:txBody>
      </p:sp>
      <p:sp>
        <p:nvSpPr>
          <p:cNvPr id="29" name="Google Shape;934;p72">
            <a:extLst>
              <a:ext uri="{FF2B5EF4-FFF2-40B4-BE49-F238E27FC236}">
                <a16:creationId xmlns:a16="http://schemas.microsoft.com/office/drawing/2014/main" id="{0AFFB02D-ECEA-CA3C-EAC9-65D195D370EE}"/>
              </a:ext>
            </a:extLst>
          </p:cNvPr>
          <p:cNvSpPr/>
          <p:nvPr/>
        </p:nvSpPr>
        <p:spPr>
          <a:xfrm>
            <a:off x="8087947" y="5386832"/>
            <a:ext cx="1073248" cy="595234"/>
          </a:xfrm>
          <a:prstGeom prst="ellipse">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50" dirty="0">
                <a:solidFill>
                  <a:schemeClr val="tx1">
                    <a:lumMod val="65000"/>
                    <a:lumOff val="35000"/>
                  </a:schemeClr>
                </a:solidFill>
                <a:latin typeface="+mn-lt"/>
                <a:ea typeface="Calibri"/>
                <a:cs typeface="Calibri"/>
                <a:sym typeface="Calibri"/>
              </a:rPr>
              <a:t>June 2025</a:t>
            </a:r>
            <a:br>
              <a:rPr lang="en-US" sz="1000" b="1" dirty="0">
                <a:solidFill>
                  <a:srgbClr val="C00000"/>
                </a:solidFill>
                <a:latin typeface="+mn-lt"/>
                <a:ea typeface="Calibri"/>
                <a:cs typeface="Calibri"/>
                <a:sym typeface="Calibri"/>
              </a:rPr>
            </a:br>
            <a:r>
              <a:rPr lang="en-US" sz="750" b="1" dirty="0">
                <a:solidFill>
                  <a:srgbClr val="D52B1E"/>
                </a:solidFill>
                <a:latin typeface="+mn-lt"/>
                <a:ea typeface="Calibri"/>
                <a:cs typeface="Calibri"/>
                <a:sym typeface="Calibri"/>
              </a:rPr>
              <a:t>Fully Mature Product</a:t>
            </a:r>
            <a:endParaRPr sz="750" b="1" dirty="0">
              <a:solidFill>
                <a:srgbClr val="D52B1E"/>
              </a:solidFill>
              <a:latin typeface="+mn-lt"/>
              <a:ea typeface="Calibri"/>
              <a:cs typeface="Calibri"/>
              <a:sym typeface="Calibri"/>
            </a:endParaRPr>
          </a:p>
        </p:txBody>
      </p:sp>
      <p:sp>
        <p:nvSpPr>
          <p:cNvPr id="30" name="TextBox 29">
            <a:extLst>
              <a:ext uri="{FF2B5EF4-FFF2-40B4-BE49-F238E27FC236}">
                <a16:creationId xmlns:a16="http://schemas.microsoft.com/office/drawing/2014/main" id="{192780AB-DF1E-0E10-9B9B-88D8637B9B6F}"/>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rPr>
              <a:t>Document not intended for general distribution or publication.</a:t>
            </a:r>
          </a:p>
        </p:txBody>
      </p:sp>
    </p:spTree>
    <p:extLst>
      <p:ext uri="{BB962C8B-B14F-4D97-AF65-F5344CB8AC3E}">
        <p14:creationId xmlns:p14="http://schemas.microsoft.com/office/powerpoint/2010/main" val="11742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02C5-0E0A-08C0-AFE0-556526EAD979}"/>
              </a:ext>
            </a:extLst>
          </p:cNvPr>
          <p:cNvSpPr>
            <a:spLocks noGrp="1"/>
          </p:cNvSpPr>
          <p:nvPr>
            <p:ph type="title"/>
          </p:nvPr>
        </p:nvSpPr>
        <p:spPr/>
        <p:txBody>
          <a:bodyPr/>
          <a:lstStyle/>
          <a:p>
            <a:r>
              <a:rPr lang="en-US" b="1" dirty="0">
                <a:solidFill>
                  <a:srgbClr val="0B2265"/>
                </a:solidFill>
              </a:rPr>
              <a:t>Data &amp; Operational Requirements</a:t>
            </a:r>
          </a:p>
        </p:txBody>
      </p:sp>
      <p:sp>
        <p:nvSpPr>
          <p:cNvPr id="3" name="Slide Number Placeholder 2">
            <a:extLst>
              <a:ext uri="{FF2B5EF4-FFF2-40B4-BE49-F238E27FC236}">
                <a16:creationId xmlns:a16="http://schemas.microsoft.com/office/drawing/2014/main" id="{06177FEF-2A1E-CC26-EF22-EE57DEC582C3}"/>
              </a:ext>
            </a:extLst>
          </p:cNvPr>
          <p:cNvSpPr>
            <a:spLocks noGrp="1"/>
          </p:cNvSpPr>
          <p:nvPr>
            <p:ph type="sldNum" sz="quarter" idx="12"/>
          </p:nvPr>
        </p:nvSpPr>
        <p:spPr/>
        <p:txBody>
          <a:bodyPr/>
          <a:lstStyle/>
          <a:p>
            <a:fld id="{930B5E46-5254-BB4F-BD1F-BB6451A0E7FD}" type="slidenum">
              <a:rPr lang="en-US" smtClean="0"/>
              <a:t>3</a:t>
            </a:fld>
            <a:endParaRPr lang="en-US"/>
          </a:p>
        </p:txBody>
      </p:sp>
      <p:sp>
        <p:nvSpPr>
          <p:cNvPr id="8" name="TextBox 7">
            <a:extLst>
              <a:ext uri="{FF2B5EF4-FFF2-40B4-BE49-F238E27FC236}">
                <a16:creationId xmlns:a16="http://schemas.microsoft.com/office/drawing/2014/main" id="{77C7E55D-7F44-1C1D-F812-E401B2DEBF3C}"/>
              </a:ext>
            </a:extLst>
          </p:cNvPr>
          <p:cNvSpPr txBox="1"/>
          <p:nvPr/>
        </p:nvSpPr>
        <p:spPr>
          <a:xfrm>
            <a:off x="273567" y="3424191"/>
            <a:ext cx="1920240" cy="224676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cs typeface="Arial"/>
                <a:sym typeface="Arial"/>
              </a:rPr>
              <a:t>Student information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cs typeface="Arial"/>
                <a:sym typeface="Arial"/>
              </a:rPr>
              <a:t>that is maintained in an electronic SIS or manually by the district and provided to the FirstAlt team via the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cs typeface="Arial"/>
                <a:sym typeface="Arial"/>
              </a:rPr>
              <a:t>transportation request form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cs typeface="Arial"/>
                <a:sym typeface="Arial"/>
              </a:rPr>
              <a:t>or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cs typeface="Arial"/>
                <a:sym typeface="Arial"/>
              </a:rPr>
              <a:t>spreadsheet</a:t>
            </a:r>
          </a:p>
        </p:txBody>
      </p:sp>
      <p:sp>
        <p:nvSpPr>
          <p:cNvPr id="9" name="TextBox 8">
            <a:extLst>
              <a:ext uri="{FF2B5EF4-FFF2-40B4-BE49-F238E27FC236}">
                <a16:creationId xmlns:a16="http://schemas.microsoft.com/office/drawing/2014/main" id="{130B3932-6D2B-AAB4-7F0E-C8BFD28B5880}"/>
              </a:ext>
            </a:extLst>
          </p:cNvPr>
          <p:cNvSpPr txBox="1"/>
          <p:nvPr/>
        </p:nvSpPr>
        <p:spPr>
          <a:xfrm>
            <a:off x="2386500" y="3424191"/>
            <a:ext cx="1920240" cy="1837426"/>
          </a:xfrm>
          <a:prstGeom prst="rect">
            <a:avLst/>
          </a:prstGeom>
          <a:noFill/>
        </p:spPr>
        <p:txBody>
          <a:bodyPr wrap="square" rtlCol="0">
            <a:spAutoFit/>
          </a:bodyPr>
          <a:lstStyle/>
          <a:p>
            <a:pPr marL="285750" lvl="0" indent="-285750" defTabSz="622300">
              <a:lnSpc>
                <a:spcPct val="90000"/>
              </a:lnSpc>
              <a:spcBef>
                <a:spcPct val="0"/>
              </a:spcBef>
              <a:spcAft>
                <a:spcPct val="15000"/>
              </a:spcAft>
              <a:buFont typeface="Arial" panose="020B0604020202020204" pitchFamily="34" charset="0"/>
              <a:buChar char="•"/>
            </a:pPr>
            <a:r>
              <a:rPr kumimoji="0" lang="en-US" sz="140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Proprietary software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the FirstAlt team uses to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maintain data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including:</a:t>
            </a:r>
            <a:b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b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Districts</a:t>
            </a:r>
            <a:b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br>
            <a:r>
              <a:rPr lang="en-US" sz="1400" b="1" dirty="0">
                <a:solidFill>
                  <a:schemeClr val="bg2">
                    <a:lumMod val="25000"/>
                  </a:schemeClr>
                </a:solidFill>
                <a:latin typeface="Arial Nova Cond" panose="020B0506020202020204" pitchFamily="34" charset="0"/>
                <a:ea typeface="Arial"/>
                <a:cs typeface="Arial"/>
                <a:sym typeface="Arial"/>
              </a:rPr>
              <a:t>Schools</a:t>
            </a:r>
            <a:b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b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Student Trips</a:t>
            </a:r>
            <a:b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br>
            <a:r>
              <a:rPr lang="en-US" sz="1400" b="1" dirty="0">
                <a:solidFill>
                  <a:schemeClr val="bg2">
                    <a:lumMod val="25000"/>
                  </a:schemeClr>
                </a:solidFill>
                <a:latin typeface="Arial Nova Cond" panose="020B0506020202020204" pitchFamily="34" charset="0"/>
                <a:ea typeface="Arial"/>
                <a:cs typeface="Arial"/>
                <a:sym typeface="Arial"/>
              </a:rPr>
              <a:t>Driver Assignments</a:t>
            </a:r>
            <a:b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br>
            <a:endPar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endParaRPr>
          </a:p>
        </p:txBody>
      </p:sp>
      <p:sp>
        <p:nvSpPr>
          <p:cNvPr id="10" name="TextBox 9">
            <a:extLst>
              <a:ext uri="{FF2B5EF4-FFF2-40B4-BE49-F238E27FC236}">
                <a16:creationId xmlns:a16="http://schemas.microsoft.com/office/drawing/2014/main" id="{90C6BA4F-12CF-590D-A456-800207599D96}"/>
              </a:ext>
            </a:extLst>
          </p:cNvPr>
          <p:cNvSpPr txBox="1"/>
          <p:nvPr/>
        </p:nvSpPr>
        <p:spPr>
          <a:xfrm>
            <a:off x="4499433" y="3424191"/>
            <a:ext cx="1920240" cy="160043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Drivers use the app to receive their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assigned student trip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and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confirm the start/end actions for tracking the vehicle</a:t>
            </a:r>
          </a:p>
        </p:txBody>
      </p:sp>
      <p:sp>
        <p:nvSpPr>
          <p:cNvPr id="11" name="TextBox 10">
            <a:extLst>
              <a:ext uri="{FF2B5EF4-FFF2-40B4-BE49-F238E27FC236}">
                <a16:creationId xmlns:a16="http://schemas.microsoft.com/office/drawing/2014/main" id="{CD8DD7D7-93D1-AC83-4255-E550922A9554}"/>
              </a:ext>
            </a:extLst>
          </p:cNvPr>
          <p:cNvSpPr txBox="1"/>
          <p:nvPr/>
        </p:nvSpPr>
        <p:spPr>
          <a:xfrm>
            <a:off x="6662334" y="3424191"/>
            <a:ext cx="1920240"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Displays </a:t>
            </a:r>
            <a:r>
              <a:rPr lang="en-US" sz="1400" b="1" dirty="0">
                <a:solidFill>
                  <a:schemeClr val="bg2">
                    <a:lumMod val="25000"/>
                  </a:schemeClr>
                </a:solidFill>
                <a:latin typeface="Arial Nova Cond" panose="020B0506020202020204" pitchFamily="34" charset="0"/>
                <a:ea typeface="Arial"/>
                <a:cs typeface="Arial"/>
                <a:sym typeface="Arial"/>
              </a:rPr>
              <a:t>student trip </a:t>
            </a:r>
            <a:r>
              <a:rPr lang="en-US" sz="1400" b="1" dirty="0">
                <a:solidFill>
                  <a:schemeClr val="bg2">
                    <a:lumMod val="25000"/>
                  </a:schemeClr>
                </a:solidFill>
                <a:latin typeface="Arial Nova Cond" panose="020B0506020202020204" pitchFamily="34" charset="0"/>
                <a:cs typeface="Arial"/>
                <a:sym typeface="Arial"/>
              </a:rPr>
              <a:t>and</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 </a:t>
            </a:r>
            <a:r>
              <a:rPr lang="en-US" sz="1400" b="1" dirty="0">
                <a:solidFill>
                  <a:schemeClr val="bg2">
                    <a:lumMod val="25000"/>
                  </a:schemeClr>
                </a:solidFill>
                <a:latin typeface="Arial Nova Cond" panose="020B0506020202020204" pitchFamily="34" charset="0"/>
                <a:ea typeface="Arial"/>
                <a:cs typeface="Arial"/>
                <a:sym typeface="Arial"/>
              </a:rPr>
              <a:t>driver</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 assignments </a:t>
            </a:r>
            <a:r>
              <a:rPr lang="en-US" sz="1400" dirty="0">
                <a:solidFill>
                  <a:schemeClr val="bg2">
                    <a:lumMod val="25000"/>
                  </a:schemeClr>
                </a:solidFill>
                <a:latin typeface="Arial Nova Cond" panose="020B0506020202020204" pitchFamily="34" charset="0"/>
                <a:cs typeface="Arial"/>
                <a:sym typeface="Arial"/>
              </a:rPr>
              <a:t>from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Data Management Tool,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trip activity </a:t>
            </a:r>
            <a:r>
              <a:rPr kumimoji="0" lang="en-US" sz="1400" b="0"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from the Driver App, and </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tracks the vehicle to alerts parents when bus is </a:t>
            </a:r>
            <a:r>
              <a:rPr lang="en-US" sz="1400" b="1" dirty="0">
                <a:solidFill>
                  <a:schemeClr val="bg2">
                    <a:lumMod val="25000"/>
                  </a:schemeClr>
                </a:solidFill>
                <a:latin typeface="Arial Nova Cond" panose="020B0506020202020204" pitchFamily="34" charset="0"/>
                <a:ea typeface="Arial"/>
                <a:cs typeface="Arial"/>
                <a:sym typeface="Arial"/>
              </a:rPr>
              <a:t>near</a:t>
            </a:r>
            <a:r>
              <a:rPr kumimoji="0" lang="en-US" sz="1400" b="1" i="0" u="none" strike="noStrike" kern="1200" cap="none" spc="0" normalizeH="0" baseline="0" noProof="0" dirty="0">
                <a:ln>
                  <a:noFill/>
                </a:ln>
                <a:solidFill>
                  <a:schemeClr val="bg2">
                    <a:lumMod val="25000"/>
                  </a:schemeClr>
                </a:solidFill>
                <a:effectLst/>
                <a:uLnTx/>
                <a:uFillTx/>
                <a:latin typeface="Arial Nova Cond" panose="020B0506020202020204" pitchFamily="34" charset="0"/>
                <a:ea typeface="Arial"/>
                <a:cs typeface="Arial"/>
                <a:sym typeface="Arial"/>
              </a:rPr>
              <a:t> and has arrived</a:t>
            </a:r>
            <a:endParaRPr lang="en-US" sz="1400" dirty="0">
              <a:solidFill>
                <a:schemeClr val="bg2">
                  <a:lumMod val="25000"/>
                </a:schemeClr>
              </a:solidFill>
              <a:latin typeface="Arial Nova Cond" panose="020B0506020202020204" pitchFamily="34" charset="0"/>
            </a:endParaRPr>
          </a:p>
        </p:txBody>
      </p:sp>
      <p:sp>
        <p:nvSpPr>
          <p:cNvPr id="12" name="Arrow: Chevron 11">
            <a:extLst>
              <a:ext uri="{FF2B5EF4-FFF2-40B4-BE49-F238E27FC236}">
                <a16:creationId xmlns:a16="http://schemas.microsoft.com/office/drawing/2014/main" id="{89BBF309-5271-537A-B5C6-D8C155DE2355}"/>
              </a:ext>
            </a:extLst>
          </p:cNvPr>
          <p:cNvSpPr/>
          <p:nvPr/>
        </p:nvSpPr>
        <p:spPr>
          <a:xfrm>
            <a:off x="185071" y="2130680"/>
            <a:ext cx="2514600" cy="109024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Arial Nova Cond" panose="020B0506020202020204" pitchFamily="34" charset="0"/>
              </a:rPr>
              <a:t>Student/Trip Information</a:t>
            </a:r>
          </a:p>
        </p:txBody>
      </p:sp>
      <p:sp>
        <p:nvSpPr>
          <p:cNvPr id="13" name="Arrow: Chevron 12">
            <a:extLst>
              <a:ext uri="{FF2B5EF4-FFF2-40B4-BE49-F238E27FC236}">
                <a16:creationId xmlns:a16="http://schemas.microsoft.com/office/drawing/2014/main" id="{35F1CD51-5904-162E-55C2-7C998EB9075A}"/>
              </a:ext>
            </a:extLst>
          </p:cNvPr>
          <p:cNvSpPr/>
          <p:nvPr/>
        </p:nvSpPr>
        <p:spPr>
          <a:xfrm>
            <a:off x="2298004" y="2130680"/>
            <a:ext cx="2514600" cy="1090246"/>
          </a:xfrm>
          <a:prstGeom prst="chevron">
            <a:avLst/>
          </a:prstGeom>
          <a:solidFill>
            <a:srgbClr val="0B22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ova Cond" panose="020B0506020202020204" pitchFamily="34" charset="0"/>
              </a:rPr>
              <a:t>Data Management Tool</a:t>
            </a:r>
          </a:p>
        </p:txBody>
      </p:sp>
      <p:sp>
        <p:nvSpPr>
          <p:cNvPr id="14" name="Arrow: Chevron 13">
            <a:extLst>
              <a:ext uri="{FF2B5EF4-FFF2-40B4-BE49-F238E27FC236}">
                <a16:creationId xmlns:a16="http://schemas.microsoft.com/office/drawing/2014/main" id="{1A4CB3A9-3A60-CC9C-636A-6F5DFC7CAD99}"/>
              </a:ext>
            </a:extLst>
          </p:cNvPr>
          <p:cNvSpPr/>
          <p:nvPr/>
        </p:nvSpPr>
        <p:spPr>
          <a:xfrm>
            <a:off x="4410937" y="2130680"/>
            <a:ext cx="2514600" cy="1090246"/>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ova Cond" panose="020B0506020202020204" pitchFamily="34" charset="0"/>
              </a:rPr>
              <a:t>Driver App</a:t>
            </a:r>
          </a:p>
        </p:txBody>
      </p:sp>
      <p:sp>
        <p:nvSpPr>
          <p:cNvPr id="15" name="Arrow: Chevron 14">
            <a:extLst>
              <a:ext uri="{FF2B5EF4-FFF2-40B4-BE49-F238E27FC236}">
                <a16:creationId xmlns:a16="http://schemas.microsoft.com/office/drawing/2014/main" id="{5E6128B8-B3E8-BCF9-FBCF-4CCB1E9FE9B4}"/>
              </a:ext>
            </a:extLst>
          </p:cNvPr>
          <p:cNvSpPr/>
          <p:nvPr/>
        </p:nvSpPr>
        <p:spPr>
          <a:xfrm>
            <a:off x="6573838" y="2130680"/>
            <a:ext cx="2514600" cy="1090246"/>
          </a:xfrm>
          <a:prstGeom prst="chevron">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Nova Cond" panose="020B0506020202020204" pitchFamily="34" charset="0"/>
              </a:rPr>
              <a:t>FirstView</a:t>
            </a:r>
          </a:p>
        </p:txBody>
      </p:sp>
      <p:sp>
        <p:nvSpPr>
          <p:cNvPr id="17" name="TextBox 16">
            <a:extLst>
              <a:ext uri="{FF2B5EF4-FFF2-40B4-BE49-F238E27FC236}">
                <a16:creationId xmlns:a16="http://schemas.microsoft.com/office/drawing/2014/main" id="{C9A265C7-BACD-A83D-1EB3-201AC7B1B20B}"/>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extLst>
      <p:ext uri="{BB962C8B-B14F-4D97-AF65-F5344CB8AC3E}">
        <p14:creationId xmlns:p14="http://schemas.microsoft.com/office/powerpoint/2010/main" val="226057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2EEB7E6-4D2D-FB3F-2824-8723A343CAAD}"/>
              </a:ext>
            </a:extLst>
          </p:cNvPr>
          <p:cNvSpPr/>
          <p:nvPr/>
        </p:nvSpPr>
        <p:spPr>
          <a:xfrm flipH="1">
            <a:off x="0" y="3864513"/>
            <a:ext cx="9144000" cy="1347133"/>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ahnschrift Light Condensed"/>
              <a:ea typeface="+mn-ea"/>
              <a:cs typeface="+mn-cs"/>
            </a:endParaRPr>
          </a:p>
        </p:txBody>
      </p:sp>
      <p:sp>
        <p:nvSpPr>
          <p:cNvPr id="9" name="Rectangle 8">
            <a:extLst>
              <a:ext uri="{FF2B5EF4-FFF2-40B4-BE49-F238E27FC236}">
                <a16:creationId xmlns:a16="http://schemas.microsoft.com/office/drawing/2014/main" id="{8A28C612-864E-40D6-5978-41C679435FA8}"/>
              </a:ext>
            </a:extLst>
          </p:cNvPr>
          <p:cNvSpPr/>
          <p:nvPr/>
        </p:nvSpPr>
        <p:spPr>
          <a:xfrm>
            <a:off x="0" y="5211646"/>
            <a:ext cx="9144000" cy="1077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2" name="Title 1">
            <a:extLst>
              <a:ext uri="{FF2B5EF4-FFF2-40B4-BE49-F238E27FC236}">
                <a16:creationId xmlns:a16="http://schemas.microsoft.com/office/drawing/2014/main" id="{FDBAC498-1421-499B-B4DC-338ACFB10BE4}"/>
              </a:ext>
            </a:extLst>
          </p:cNvPr>
          <p:cNvSpPr>
            <a:spLocks noGrp="1"/>
          </p:cNvSpPr>
          <p:nvPr>
            <p:ph type="title"/>
          </p:nvPr>
        </p:nvSpPr>
        <p:spPr/>
        <p:txBody>
          <a:bodyPr>
            <a:normAutofit/>
          </a:bodyPr>
          <a:lstStyle/>
          <a:p>
            <a:r>
              <a:rPr lang="en-US" dirty="0"/>
              <a:t>FirstView dashboard</a:t>
            </a:r>
          </a:p>
        </p:txBody>
      </p:sp>
      <p:sp>
        <p:nvSpPr>
          <p:cNvPr id="53" name="TextBox 52">
            <a:extLst>
              <a:ext uri="{FF2B5EF4-FFF2-40B4-BE49-F238E27FC236}">
                <a16:creationId xmlns:a16="http://schemas.microsoft.com/office/drawing/2014/main" id="{EA1FF9F0-7AFA-40C1-8A90-BBA373274A0C}"/>
              </a:ext>
            </a:extLst>
          </p:cNvPr>
          <p:cNvSpPr txBox="1"/>
          <p:nvPr/>
        </p:nvSpPr>
        <p:spPr>
          <a:xfrm>
            <a:off x="2733792" y="6457356"/>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3" name="Slide Number Placeholder 3">
            <a:extLst>
              <a:ext uri="{FF2B5EF4-FFF2-40B4-BE49-F238E27FC236}">
                <a16:creationId xmlns:a16="http://schemas.microsoft.com/office/drawing/2014/main" id="{B5053921-554F-0778-E9C4-707BBDF9981D}"/>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4</a:t>
            </a:fld>
            <a:endParaRPr lang="en-US" dirty="0"/>
          </a:p>
        </p:txBody>
      </p:sp>
      <p:sp>
        <p:nvSpPr>
          <p:cNvPr id="8" name="Content Placeholder 3">
            <a:extLst>
              <a:ext uri="{FF2B5EF4-FFF2-40B4-BE49-F238E27FC236}">
                <a16:creationId xmlns:a16="http://schemas.microsoft.com/office/drawing/2014/main" id="{E935AE08-B296-A658-5498-AB2C8AF192BF}"/>
              </a:ext>
            </a:extLst>
          </p:cNvPr>
          <p:cNvSpPr txBox="1">
            <a:spLocks/>
          </p:cNvSpPr>
          <p:nvPr/>
        </p:nvSpPr>
        <p:spPr>
          <a:xfrm>
            <a:off x="314889" y="1371339"/>
            <a:ext cx="4561912" cy="4019196"/>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n-lt"/>
              </a:rPr>
              <a:t>FirstView 1.0 for Districts and Schools</a:t>
            </a:r>
          </a:p>
          <a:p>
            <a:pPr>
              <a:buClr>
                <a:schemeClr val="tx1">
                  <a:lumMod val="65000"/>
                  <a:lumOff val="35000"/>
                </a:schemeClr>
              </a:buClr>
            </a:pPr>
            <a:r>
              <a:rPr lang="en-US" sz="1600" dirty="0">
                <a:latin typeface="+mn-lt"/>
              </a:rPr>
              <a:t>Securely monitor student trips via a real-time dashboard – view current and previous day’s trips.</a:t>
            </a:r>
          </a:p>
          <a:p>
            <a:pPr>
              <a:buClr>
                <a:schemeClr val="tx1">
                  <a:lumMod val="65000"/>
                  <a:lumOff val="35000"/>
                </a:schemeClr>
              </a:buClr>
            </a:pPr>
            <a:r>
              <a:rPr lang="en-US" sz="1600" dirty="0">
                <a:latin typeface="+mn-lt"/>
              </a:rPr>
              <a:t>Detailed trip information at a district and/or school level view.</a:t>
            </a:r>
          </a:p>
          <a:p>
            <a:pPr>
              <a:buClr>
                <a:schemeClr val="tx1">
                  <a:lumMod val="65000"/>
                  <a:lumOff val="35000"/>
                </a:schemeClr>
              </a:buClr>
            </a:pPr>
            <a:r>
              <a:rPr lang="en-US" sz="1600" dirty="0">
                <a:latin typeface="+mn-lt"/>
              </a:rPr>
              <a:t>View vehicle and driver details for clearer transparency in the trip details and on the map.</a:t>
            </a:r>
          </a:p>
          <a:p>
            <a:pPr>
              <a:buClr>
                <a:schemeClr val="tx1">
                  <a:lumMod val="65000"/>
                  <a:lumOff val="35000"/>
                </a:schemeClr>
              </a:buClr>
            </a:pPr>
            <a:r>
              <a:rPr lang="en-US" sz="1600" dirty="0">
                <a:latin typeface="+mn-lt"/>
              </a:rPr>
              <a:t>Review the driver’s completed route path and GPS data collected for each trip.</a:t>
            </a:r>
          </a:p>
          <a:p>
            <a:pPr marL="0" indent="0">
              <a:buNone/>
            </a:pPr>
            <a:br>
              <a:rPr lang="en-US" sz="1800" b="1" dirty="0">
                <a:latin typeface="+mn-lt"/>
              </a:rPr>
            </a:br>
            <a:endParaRPr lang="en-US" sz="1400" dirty="0">
              <a:latin typeface="+mn-lt"/>
            </a:endParaRPr>
          </a:p>
        </p:txBody>
      </p:sp>
      <p:sp>
        <p:nvSpPr>
          <p:cNvPr id="5" name="Content Placeholder 3">
            <a:extLst>
              <a:ext uri="{FF2B5EF4-FFF2-40B4-BE49-F238E27FC236}">
                <a16:creationId xmlns:a16="http://schemas.microsoft.com/office/drawing/2014/main" id="{156237BF-2938-2E29-8255-CCC8B37D5C6C}"/>
              </a:ext>
            </a:extLst>
          </p:cNvPr>
          <p:cNvSpPr txBox="1">
            <a:spLocks/>
          </p:cNvSpPr>
          <p:nvPr/>
        </p:nvSpPr>
        <p:spPr>
          <a:xfrm>
            <a:off x="314889" y="5486661"/>
            <a:ext cx="8780625" cy="3184911"/>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Clr>
                <a:schemeClr val="tx1">
                  <a:lumMod val="65000"/>
                  <a:lumOff val="35000"/>
                </a:schemeClr>
              </a:buClr>
              <a:buNone/>
            </a:pPr>
            <a:r>
              <a:rPr lang="en-US" sz="1050" b="0" dirty="0">
                <a:solidFill>
                  <a:srgbClr val="333333"/>
                </a:solidFill>
                <a:effectLst/>
                <a:latin typeface="+mn-lt"/>
              </a:rPr>
              <a:t>Dashboard Tracking Disclaimer: The FirstView Dashboard is a web-based tool available via desktop browser only and is not accessible on mobile devices via the web browser or the downloadable FirstView Parent App. The dashboard should be used as a tool to aid parents with bus tracking questions and should not be used for route performance analysis or reporting. </a:t>
            </a:r>
            <a:endParaRPr lang="en-US" sz="1050" dirty="0">
              <a:latin typeface="+mn-lt"/>
            </a:endParaRPr>
          </a:p>
        </p:txBody>
      </p:sp>
      <p:pic>
        <p:nvPicPr>
          <p:cNvPr id="15" name="Picture 14">
            <a:extLst>
              <a:ext uri="{FF2B5EF4-FFF2-40B4-BE49-F238E27FC236}">
                <a16:creationId xmlns:a16="http://schemas.microsoft.com/office/drawing/2014/main" id="{94F5D458-9A84-4BE5-90A2-E6CAB39B0A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2380" y="2038338"/>
            <a:ext cx="5259050" cy="3316703"/>
          </a:xfrm>
          <a:prstGeom prst="rect">
            <a:avLst/>
          </a:prstGeom>
        </p:spPr>
      </p:pic>
    </p:spTree>
    <p:extLst>
      <p:ext uri="{BB962C8B-B14F-4D97-AF65-F5344CB8AC3E}">
        <p14:creationId xmlns:p14="http://schemas.microsoft.com/office/powerpoint/2010/main" val="142710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A299-EAB7-19FA-8426-BD5101BC4D55}"/>
              </a:ext>
            </a:extLst>
          </p:cNvPr>
          <p:cNvSpPr>
            <a:spLocks noGrp="1"/>
          </p:cNvSpPr>
          <p:nvPr>
            <p:ph type="title"/>
          </p:nvPr>
        </p:nvSpPr>
        <p:spPr/>
        <p:txBody>
          <a:bodyPr/>
          <a:lstStyle/>
          <a:p>
            <a:r>
              <a:rPr lang="en-US" dirty="0"/>
              <a:t>Firstview dashboard</a:t>
            </a:r>
          </a:p>
        </p:txBody>
      </p:sp>
      <p:sp>
        <p:nvSpPr>
          <p:cNvPr id="3" name="Content Placeholder 2">
            <a:extLst>
              <a:ext uri="{FF2B5EF4-FFF2-40B4-BE49-F238E27FC236}">
                <a16:creationId xmlns:a16="http://schemas.microsoft.com/office/drawing/2014/main" id="{80E69513-784D-32E7-945F-53A5D4731AFE}"/>
              </a:ext>
            </a:extLst>
          </p:cNvPr>
          <p:cNvSpPr>
            <a:spLocks noGrp="1"/>
          </p:cNvSpPr>
          <p:nvPr>
            <p:ph idx="1"/>
          </p:nvPr>
        </p:nvSpPr>
        <p:spPr>
          <a:xfrm>
            <a:off x="363179" y="1249813"/>
            <a:ext cx="8646597" cy="4873752"/>
          </a:xfrm>
        </p:spPr>
        <p:txBody>
          <a:bodyPr>
            <a:normAutofit/>
          </a:bodyPr>
          <a:lstStyle/>
          <a:p>
            <a:pPr marL="0" indent="0">
              <a:buNone/>
            </a:pPr>
            <a:r>
              <a:rPr lang="en-US" sz="2000" b="1" dirty="0">
                <a:latin typeface="+mn-lt"/>
              </a:rPr>
              <a:t>Training, Marketing Collateral &amp; Communications</a:t>
            </a:r>
          </a:p>
          <a:p>
            <a:pPr marL="0" indent="0">
              <a:buClr>
                <a:schemeClr val="tx1">
                  <a:lumMod val="65000"/>
                  <a:lumOff val="35000"/>
                </a:schemeClr>
              </a:buClr>
              <a:buNone/>
            </a:pPr>
            <a:r>
              <a:rPr lang="en-US" sz="1800" dirty="0">
                <a:latin typeface="+mn-lt"/>
              </a:rPr>
              <a:t>Our standard materials are available in English, French Canadian and Spanish on </a:t>
            </a:r>
            <a:r>
              <a:rPr lang="en-US" sz="1800" dirty="0">
                <a:latin typeface="+mn-lt"/>
                <a:hlinkClick r:id="rId2"/>
              </a:rPr>
              <a:t>FirstStudentInc.com </a:t>
            </a:r>
            <a:endParaRPr lang="en-US" sz="1800" dirty="0">
              <a:latin typeface="+mn-lt"/>
            </a:endParaRPr>
          </a:p>
          <a:p>
            <a:pPr>
              <a:buClr>
                <a:schemeClr val="tx1">
                  <a:lumMod val="65000"/>
                  <a:lumOff val="35000"/>
                </a:schemeClr>
              </a:buClr>
            </a:pPr>
            <a:endParaRPr lang="en-US" dirty="0">
              <a:latin typeface="+mn-lt"/>
            </a:endParaRPr>
          </a:p>
          <a:p>
            <a:pPr marL="0" indent="0">
              <a:lnSpc>
                <a:spcPct val="110000"/>
              </a:lnSpc>
              <a:spcBef>
                <a:spcPts val="0"/>
              </a:spcBef>
              <a:buClr>
                <a:schemeClr val="tx1"/>
              </a:buClr>
              <a:buNone/>
            </a:pPr>
            <a:r>
              <a:rPr lang="en-US" b="1" dirty="0">
                <a:latin typeface="+mn-lt"/>
              </a:rPr>
              <a:t>Launch the dashboard in 4 easy steps:</a:t>
            </a:r>
            <a:endParaRPr lang="en-US" sz="2000" dirty="0">
              <a:solidFill>
                <a:schemeClr val="tx1">
                  <a:lumMod val="75000"/>
                  <a:lumOff val="25000"/>
                </a:schemeClr>
              </a:solidFill>
              <a:latin typeface="Arial Nova Cond" panose="020F0502020204030204" pitchFamily="34" charset="0"/>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Attend your implementation kick-off call to receive access to the dashboard</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Share information about FirstView, including the training schedule, with your district and school staff</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Invite additional district or school staff as users to your dashboard</a:t>
            </a:r>
          </a:p>
          <a:p>
            <a:pPr marL="457200" indent="-457200">
              <a:lnSpc>
                <a:spcPct val="110000"/>
              </a:lnSpc>
              <a:spcBef>
                <a:spcPts val="0"/>
              </a:spcBef>
              <a:buClr>
                <a:schemeClr val="tx1"/>
              </a:buClr>
              <a:buFont typeface="+mj-lt"/>
              <a:buAutoNum type="arabicPeriod"/>
            </a:pPr>
            <a:endParaRPr lang="en-US" sz="1050" dirty="0">
              <a:solidFill>
                <a:schemeClr val="tx1">
                  <a:lumMod val="75000"/>
                  <a:lumOff val="25000"/>
                </a:schemeClr>
              </a:solidFill>
              <a:latin typeface="+mn-lt"/>
            </a:endParaRPr>
          </a:p>
          <a:p>
            <a:pPr marL="457200" indent="-457200">
              <a:lnSpc>
                <a:spcPct val="110000"/>
              </a:lnSpc>
              <a:spcBef>
                <a:spcPts val="0"/>
              </a:spcBef>
              <a:buClr>
                <a:schemeClr val="tx1"/>
              </a:buClr>
              <a:buFont typeface="+mj-lt"/>
              <a:buAutoNum type="arabicPeriod"/>
            </a:pPr>
            <a:r>
              <a:rPr lang="en-US" sz="1800" dirty="0">
                <a:solidFill>
                  <a:schemeClr val="tx1">
                    <a:lumMod val="75000"/>
                    <a:lumOff val="25000"/>
                  </a:schemeClr>
                </a:solidFill>
                <a:latin typeface="+mn-lt"/>
              </a:rPr>
              <a:t>Begin using the dashboard to answer parent questions and track student trips</a:t>
            </a:r>
          </a:p>
          <a:p>
            <a:pPr marL="0" indent="0">
              <a:buClr>
                <a:schemeClr val="tx1">
                  <a:lumMod val="65000"/>
                  <a:lumOff val="35000"/>
                </a:schemeClr>
              </a:buClr>
              <a:buNone/>
            </a:pPr>
            <a:endParaRPr lang="en-US" sz="2000" dirty="0">
              <a:latin typeface="+mn-lt"/>
            </a:endParaRPr>
          </a:p>
          <a:p>
            <a:endParaRPr lang="en-US" dirty="0"/>
          </a:p>
        </p:txBody>
      </p:sp>
      <p:sp>
        <p:nvSpPr>
          <p:cNvPr id="4" name="Slide Number Placeholder 3">
            <a:extLst>
              <a:ext uri="{FF2B5EF4-FFF2-40B4-BE49-F238E27FC236}">
                <a16:creationId xmlns:a16="http://schemas.microsoft.com/office/drawing/2014/main" id="{283B09E5-1383-6D5D-5C55-5896FB3562F8}"/>
              </a:ext>
            </a:extLst>
          </p:cNvPr>
          <p:cNvSpPr>
            <a:spLocks noGrp="1"/>
          </p:cNvSpPr>
          <p:nvPr>
            <p:ph type="sldNum" sz="quarter" idx="12"/>
          </p:nvPr>
        </p:nvSpPr>
        <p:spPr/>
        <p:txBody>
          <a:bodyPr/>
          <a:lstStyle/>
          <a:p>
            <a:fld id="{930B5E46-5254-BB4F-BD1F-BB6451A0E7FD}" type="slidenum">
              <a:rPr lang="en-US" smtClean="0"/>
              <a:t>5</a:t>
            </a:fld>
            <a:endParaRPr lang="en-US"/>
          </a:p>
        </p:txBody>
      </p:sp>
      <p:sp>
        <p:nvSpPr>
          <p:cNvPr id="6" name="TextBox 5">
            <a:extLst>
              <a:ext uri="{FF2B5EF4-FFF2-40B4-BE49-F238E27FC236}">
                <a16:creationId xmlns:a16="http://schemas.microsoft.com/office/drawing/2014/main" id="{D115E02B-199B-F008-16E5-014E5FECF9CF}"/>
              </a:ext>
            </a:extLst>
          </p:cNvPr>
          <p:cNvSpPr txBox="1"/>
          <p:nvPr/>
        </p:nvSpPr>
        <p:spPr>
          <a:xfrm>
            <a:off x="2733792" y="6469534"/>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extLst>
      <p:ext uri="{BB962C8B-B14F-4D97-AF65-F5344CB8AC3E}">
        <p14:creationId xmlns:p14="http://schemas.microsoft.com/office/powerpoint/2010/main" val="139199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AFF935A-CA44-B67D-3DB4-3D60F863ED85}"/>
              </a:ext>
            </a:extLst>
          </p:cNvPr>
          <p:cNvSpPr/>
          <p:nvPr/>
        </p:nvSpPr>
        <p:spPr>
          <a:xfrm flipH="1">
            <a:off x="0" y="3864513"/>
            <a:ext cx="9144000" cy="1347133"/>
          </a:xfrm>
          <a:prstGeom prst="r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ahnschrift Light Condensed"/>
              <a:ea typeface="+mn-ea"/>
              <a:cs typeface="+mn-cs"/>
            </a:endParaRPr>
          </a:p>
        </p:txBody>
      </p:sp>
      <p:sp>
        <p:nvSpPr>
          <p:cNvPr id="13" name="Rectangle 12">
            <a:extLst>
              <a:ext uri="{FF2B5EF4-FFF2-40B4-BE49-F238E27FC236}">
                <a16:creationId xmlns:a16="http://schemas.microsoft.com/office/drawing/2014/main" id="{30B16342-D9FE-5A6F-8208-A6E36AA5422E}"/>
              </a:ext>
            </a:extLst>
          </p:cNvPr>
          <p:cNvSpPr/>
          <p:nvPr/>
        </p:nvSpPr>
        <p:spPr>
          <a:xfrm>
            <a:off x="0" y="5211646"/>
            <a:ext cx="9144000" cy="1077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Nova Cond" panose="020B0506020202020204" pitchFamily="34" charset="0"/>
              <a:ea typeface="+mn-ea"/>
              <a:cs typeface="+mn-cs"/>
            </a:endParaRPr>
          </a:p>
        </p:txBody>
      </p:sp>
      <p:sp>
        <p:nvSpPr>
          <p:cNvPr id="3" name="Title 2">
            <a:extLst>
              <a:ext uri="{FF2B5EF4-FFF2-40B4-BE49-F238E27FC236}">
                <a16:creationId xmlns:a16="http://schemas.microsoft.com/office/drawing/2014/main" id="{8B19481D-3360-4745-87FF-6AB766B4C606}"/>
              </a:ext>
            </a:extLst>
          </p:cNvPr>
          <p:cNvSpPr>
            <a:spLocks noGrp="1"/>
          </p:cNvSpPr>
          <p:nvPr>
            <p:ph type="title"/>
          </p:nvPr>
        </p:nvSpPr>
        <p:spPr/>
        <p:txBody>
          <a:bodyPr>
            <a:normAutofit/>
          </a:bodyPr>
          <a:lstStyle/>
          <a:p>
            <a:pPr eaLnBrk="1" fontAlgn="auto" hangingPunct="1">
              <a:spcAft>
                <a:spcPts val="0"/>
              </a:spcAft>
              <a:defRPr/>
            </a:pPr>
            <a:r>
              <a:rPr lang="en-US" b="1" dirty="0"/>
              <a:t>FirstView Parent App</a:t>
            </a:r>
          </a:p>
        </p:txBody>
      </p:sp>
      <p:sp>
        <p:nvSpPr>
          <p:cNvPr id="10" name="TextBox 9">
            <a:extLst>
              <a:ext uri="{FF2B5EF4-FFF2-40B4-BE49-F238E27FC236}">
                <a16:creationId xmlns:a16="http://schemas.microsoft.com/office/drawing/2014/main" id="{B5F89BB4-8A2D-4CA2-94B6-3AF88752D8F8}"/>
              </a:ext>
            </a:extLst>
          </p:cNvPr>
          <p:cNvSpPr txBox="1"/>
          <p:nvPr/>
        </p:nvSpPr>
        <p:spPr>
          <a:xfrm>
            <a:off x="2749791" y="6469535"/>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5" name="Slide Number Placeholder 3">
            <a:extLst>
              <a:ext uri="{FF2B5EF4-FFF2-40B4-BE49-F238E27FC236}">
                <a16:creationId xmlns:a16="http://schemas.microsoft.com/office/drawing/2014/main" id="{16B19369-519F-F663-F0C3-0167A8585920}"/>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6</a:t>
            </a:fld>
            <a:endParaRPr lang="en-US" dirty="0"/>
          </a:p>
        </p:txBody>
      </p:sp>
      <p:sp>
        <p:nvSpPr>
          <p:cNvPr id="6" name="Content Placeholder 3">
            <a:extLst>
              <a:ext uri="{FF2B5EF4-FFF2-40B4-BE49-F238E27FC236}">
                <a16:creationId xmlns:a16="http://schemas.microsoft.com/office/drawing/2014/main" id="{14E1032F-AC9E-27BB-7E10-564C432248E4}"/>
              </a:ext>
            </a:extLst>
          </p:cNvPr>
          <p:cNvSpPr txBox="1">
            <a:spLocks/>
          </p:cNvSpPr>
          <p:nvPr/>
        </p:nvSpPr>
        <p:spPr>
          <a:xfrm>
            <a:off x="314888" y="1395663"/>
            <a:ext cx="4257112" cy="4870912"/>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400" b="0" i="0" kern="1200">
                <a:solidFill>
                  <a:schemeClr val="tx1">
                    <a:lumMod val="75000"/>
                    <a:lumOff val="25000"/>
                  </a:schemeClr>
                </a:solidFill>
                <a:latin typeface="Arial Nova Cond" panose="020F0502020204030204" pitchFamily="34" charset="0"/>
                <a:ea typeface="+mn-ea"/>
                <a:cs typeface="Arial Nova Cond"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FirstView 1.0 for Parents and Caregivers</a:t>
            </a:r>
          </a:p>
          <a:p>
            <a:pPr>
              <a:buClr>
                <a:schemeClr val="tx1">
                  <a:lumMod val="65000"/>
                  <a:lumOff val="35000"/>
                </a:schemeClr>
              </a:buClr>
            </a:pPr>
            <a:r>
              <a:rPr lang="en-US" sz="1600" dirty="0"/>
              <a:t>Securely monitor your student(s) daily trips.</a:t>
            </a:r>
          </a:p>
          <a:p>
            <a:pPr>
              <a:buClr>
                <a:schemeClr val="tx1">
                  <a:lumMod val="65000"/>
                  <a:lumOff val="35000"/>
                </a:schemeClr>
              </a:buClr>
            </a:pPr>
            <a:r>
              <a:rPr lang="en-US" sz="1600" dirty="0"/>
              <a:t>View real-time vehicle location via GPS and track its progress.</a:t>
            </a:r>
          </a:p>
          <a:p>
            <a:pPr>
              <a:buClr>
                <a:schemeClr val="tx1">
                  <a:lumMod val="65000"/>
                  <a:lumOff val="35000"/>
                </a:schemeClr>
              </a:buClr>
            </a:pPr>
            <a:r>
              <a:rPr lang="en-US" sz="1600" dirty="0"/>
              <a:t>Easy access to vehicle and driver details as well as updates regarding changes.</a:t>
            </a:r>
          </a:p>
          <a:p>
            <a:pPr>
              <a:buClr>
                <a:schemeClr val="tx1">
                  <a:lumMod val="65000"/>
                  <a:lumOff val="35000"/>
                </a:schemeClr>
              </a:buClr>
            </a:pPr>
            <a:r>
              <a:rPr lang="en-US" sz="1600" dirty="0"/>
              <a:t>Set family members and caregivers up to receive trip email alerts.</a:t>
            </a:r>
          </a:p>
          <a:p>
            <a:pPr>
              <a:buClr>
                <a:schemeClr val="tx1">
                  <a:lumMod val="65000"/>
                  <a:lumOff val="35000"/>
                </a:schemeClr>
              </a:buClr>
            </a:pPr>
            <a:r>
              <a:rPr lang="en-US" sz="1600" dirty="0"/>
              <a:t>Dedicated customer support at your fingertips.</a:t>
            </a:r>
          </a:p>
          <a:p>
            <a:pPr marL="0" indent="0">
              <a:buClr>
                <a:schemeClr val="tx1">
                  <a:lumMod val="65000"/>
                  <a:lumOff val="35000"/>
                </a:schemeClr>
              </a:buClr>
              <a:buNone/>
            </a:pPr>
            <a:endParaRPr lang="en-US" sz="1200" dirty="0"/>
          </a:p>
          <a:p>
            <a:pPr marL="0" indent="0">
              <a:buNone/>
            </a:pPr>
            <a:endParaRPr lang="en-US" sz="1200" dirty="0"/>
          </a:p>
        </p:txBody>
      </p:sp>
      <p:pic>
        <p:nvPicPr>
          <p:cNvPr id="1026" name="Picture 2">
            <a:extLst>
              <a:ext uri="{FF2B5EF4-FFF2-40B4-BE49-F238E27FC236}">
                <a16:creationId xmlns:a16="http://schemas.microsoft.com/office/drawing/2014/main" id="{5196617E-62A8-A82E-FE99-26947753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409" y="1453043"/>
            <a:ext cx="2574794"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5E87CC8-1214-9DDB-7EFA-16F50A9C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757" y="1453043"/>
            <a:ext cx="257215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1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CE55-138A-6979-8525-8931818001E9}"/>
              </a:ext>
            </a:extLst>
          </p:cNvPr>
          <p:cNvSpPr>
            <a:spLocks noGrp="1"/>
          </p:cNvSpPr>
          <p:nvPr>
            <p:ph type="title"/>
          </p:nvPr>
        </p:nvSpPr>
        <p:spPr/>
        <p:txBody>
          <a:bodyPr/>
          <a:lstStyle/>
          <a:p>
            <a:r>
              <a:rPr lang="en-US" dirty="0"/>
              <a:t>Firstview parent app</a:t>
            </a:r>
          </a:p>
        </p:txBody>
      </p:sp>
      <p:sp>
        <p:nvSpPr>
          <p:cNvPr id="3" name="Slide Number Placeholder 2">
            <a:extLst>
              <a:ext uri="{FF2B5EF4-FFF2-40B4-BE49-F238E27FC236}">
                <a16:creationId xmlns:a16="http://schemas.microsoft.com/office/drawing/2014/main" id="{27C499D0-E7F9-77DF-1927-CB41D15F51A0}"/>
              </a:ext>
            </a:extLst>
          </p:cNvPr>
          <p:cNvSpPr>
            <a:spLocks noGrp="1"/>
          </p:cNvSpPr>
          <p:nvPr>
            <p:ph type="sldNum" sz="quarter" idx="12"/>
          </p:nvPr>
        </p:nvSpPr>
        <p:spPr/>
        <p:txBody>
          <a:bodyPr/>
          <a:lstStyle/>
          <a:p>
            <a:fld id="{930B5E46-5254-BB4F-BD1F-BB6451A0E7FD}" type="slidenum">
              <a:rPr lang="en-US" smtClean="0"/>
              <a:t>7</a:t>
            </a:fld>
            <a:endParaRPr lang="en-US"/>
          </a:p>
        </p:txBody>
      </p:sp>
      <p:pic>
        <p:nvPicPr>
          <p:cNvPr id="5" name="Picture 4">
            <a:extLst>
              <a:ext uri="{FF2B5EF4-FFF2-40B4-BE49-F238E27FC236}">
                <a16:creationId xmlns:a16="http://schemas.microsoft.com/office/drawing/2014/main" id="{03DC9B6D-A16E-B035-A2C8-AB4C57C8CF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4639" y="1197573"/>
            <a:ext cx="1697020" cy="3345420"/>
          </a:xfrm>
          <a:prstGeom prst="rect">
            <a:avLst/>
          </a:prstGeom>
        </p:spPr>
      </p:pic>
      <p:pic>
        <p:nvPicPr>
          <p:cNvPr id="6" name="Picture 5">
            <a:extLst>
              <a:ext uri="{FF2B5EF4-FFF2-40B4-BE49-F238E27FC236}">
                <a16:creationId xmlns:a16="http://schemas.microsoft.com/office/drawing/2014/main" id="{42C444B3-E823-0334-71DB-ACB5DD9880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3919" y="1197573"/>
            <a:ext cx="1684519" cy="3345419"/>
          </a:xfrm>
          <a:prstGeom prst="rect">
            <a:avLst/>
          </a:prstGeom>
        </p:spPr>
      </p:pic>
      <p:sp>
        <p:nvSpPr>
          <p:cNvPr id="8" name="TextBox 7">
            <a:extLst>
              <a:ext uri="{FF2B5EF4-FFF2-40B4-BE49-F238E27FC236}">
                <a16:creationId xmlns:a16="http://schemas.microsoft.com/office/drawing/2014/main" id="{EED3FED3-D728-E1AF-14E6-8F81F6144CB2}"/>
              </a:ext>
            </a:extLst>
          </p:cNvPr>
          <p:cNvSpPr txBox="1"/>
          <p:nvPr/>
        </p:nvSpPr>
        <p:spPr>
          <a:xfrm>
            <a:off x="363178" y="1062039"/>
            <a:ext cx="5519201" cy="2065181"/>
          </a:xfrm>
          <a:prstGeom prst="rect">
            <a:avLst/>
          </a:prstGeom>
          <a:noFill/>
        </p:spPr>
        <p:txBody>
          <a:bodyPr wrap="square">
            <a:spAutoFit/>
          </a:bodyPr>
          <a:lstStyle/>
          <a:p>
            <a:pPr marL="0" indent="0" defTabSz="914400">
              <a:lnSpc>
                <a:spcPct val="90000"/>
              </a:lnSpc>
              <a:spcBef>
                <a:spcPts val="1000"/>
              </a:spcBef>
              <a:buClr>
                <a:schemeClr val="accent3"/>
              </a:buClr>
              <a:buNone/>
            </a:pPr>
            <a:r>
              <a:rPr lang="en-US" sz="1800" b="1" dirty="0">
                <a:solidFill>
                  <a:schemeClr val="tx1">
                    <a:lumMod val="75000"/>
                    <a:lumOff val="25000"/>
                  </a:schemeClr>
                </a:solidFill>
              </a:rPr>
              <a:t>Parents/Caregivers Communications</a:t>
            </a:r>
          </a:p>
          <a:p>
            <a:pPr marL="171450" indent="-171450">
              <a:buClr>
                <a:schemeClr val="tx1">
                  <a:lumMod val="65000"/>
                  <a:lumOff val="35000"/>
                </a:schemeClr>
              </a:buClr>
              <a:buFont typeface="Arial" panose="020B0604020202020204" pitchFamily="34" charset="0"/>
              <a:buChar char="•"/>
            </a:pPr>
            <a:r>
              <a:rPr lang="en-US" sz="1600" dirty="0">
                <a:solidFill>
                  <a:schemeClr val="tx1">
                    <a:lumMod val="75000"/>
                    <a:lumOff val="25000"/>
                  </a:schemeClr>
                </a:solidFill>
              </a:rPr>
              <a:t>Each user will need the district’s FirstView generated 5-digit district code, their student’s date of birth, and the primary guardian phone number that was provided to FirstAlt to access their student’s trip in the app.</a:t>
            </a:r>
            <a:br>
              <a:rPr lang="en-US" sz="1200" dirty="0">
                <a:solidFill>
                  <a:schemeClr val="tx1">
                    <a:lumMod val="75000"/>
                    <a:lumOff val="25000"/>
                  </a:schemeClr>
                </a:solidFill>
              </a:rPr>
            </a:br>
            <a:endParaRPr lang="en-US" sz="1600" dirty="0">
              <a:solidFill>
                <a:schemeClr val="tx1">
                  <a:lumMod val="75000"/>
                  <a:lumOff val="25000"/>
                </a:schemeClr>
              </a:solidFill>
            </a:endParaRPr>
          </a:p>
          <a:p>
            <a:pPr marL="171450" indent="-171450">
              <a:buClr>
                <a:schemeClr val="tx1">
                  <a:lumMod val="65000"/>
                  <a:lumOff val="35000"/>
                </a:schemeClr>
              </a:buClr>
              <a:buFont typeface="Arial" panose="020B0604020202020204" pitchFamily="34" charset="0"/>
              <a:buChar char="•"/>
            </a:pPr>
            <a:r>
              <a:rPr lang="en-US" sz="1600" dirty="0">
                <a:solidFill>
                  <a:schemeClr val="tx1">
                    <a:lumMod val="75000"/>
                    <a:lumOff val="25000"/>
                  </a:schemeClr>
                </a:solidFill>
              </a:rPr>
              <a:t>Our standard marketing materials are available in English, French Canadian and Spanish on </a:t>
            </a:r>
            <a:r>
              <a:rPr lang="en-US" sz="1600" dirty="0">
                <a:solidFill>
                  <a:srgbClr val="0070C0"/>
                </a:solidFill>
                <a:hlinkClick r:id="rId4">
                  <a:extLst>
                    <a:ext uri="{A12FA001-AC4F-418D-AE19-62706E023703}">
                      <ahyp:hlinkClr xmlns:ahyp="http://schemas.microsoft.com/office/drawing/2018/hyperlinkcolor" val="tx"/>
                    </a:ext>
                  </a:extLst>
                </a:hlinkClick>
              </a:rPr>
              <a:t>FirstStudentInc.com </a:t>
            </a:r>
            <a:endParaRPr lang="en-US" sz="1600" dirty="0">
              <a:solidFill>
                <a:srgbClr val="0070C0"/>
              </a:solidFill>
            </a:endParaRPr>
          </a:p>
        </p:txBody>
      </p:sp>
      <p:sp>
        <p:nvSpPr>
          <p:cNvPr id="10" name="TextBox 9">
            <a:extLst>
              <a:ext uri="{FF2B5EF4-FFF2-40B4-BE49-F238E27FC236}">
                <a16:creationId xmlns:a16="http://schemas.microsoft.com/office/drawing/2014/main" id="{8A1C02DE-EA36-7993-FDF7-516FB2BB142D}"/>
              </a:ext>
            </a:extLst>
          </p:cNvPr>
          <p:cNvSpPr txBox="1"/>
          <p:nvPr/>
        </p:nvSpPr>
        <p:spPr>
          <a:xfrm>
            <a:off x="363178" y="4449157"/>
            <a:ext cx="8725260" cy="1838965"/>
          </a:xfrm>
          <a:prstGeom prst="rect">
            <a:avLst/>
          </a:prstGeom>
          <a:noFill/>
        </p:spPr>
        <p:txBody>
          <a:bodyPr wrap="square">
            <a:spAutoFit/>
          </a:bodyPr>
          <a:lstStyle/>
          <a:p>
            <a:r>
              <a:rPr lang="en-US" b="1" dirty="0">
                <a:solidFill>
                  <a:schemeClr val="tx1">
                    <a:lumMod val="75000"/>
                    <a:lumOff val="25000"/>
                  </a:schemeClr>
                </a:solidFill>
                <a:latin typeface="Arial Nova Cond" panose="020F0502020204030204" pitchFamily="34" charset="0"/>
              </a:rPr>
              <a:t>Launch the app in 4 easy steps:</a:t>
            </a:r>
            <a:endParaRPr lang="en-US" sz="200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Work with the FirstView team to finalize a launch date for the app</a:t>
            </a:r>
          </a:p>
          <a:p>
            <a:pPr marL="228600" indent="-228600">
              <a:buAutoNum type="arabicPeriod"/>
            </a:pP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Gather and customize marketing materials provided by the FirstView team in preparation for launch</a:t>
            </a:r>
            <a:br>
              <a:rPr lang="en-US" sz="1600" dirty="0">
                <a:solidFill>
                  <a:schemeClr val="tx1">
                    <a:lumMod val="75000"/>
                    <a:lumOff val="25000"/>
                  </a:schemeClr>
                </a:solidFill>
                <a:latin typeface="Arial Nova Cond" panose="020F0502020204030204" pitchFamily="34" charset="0"/>
              </a:rPr>
            </a:b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Update your website, social media, and parent portal with information about FirstView</a:t>
            </a:r>
          </a:p>
          <a:p>
            <a:pPr marL="228600" indent="-228600">
              <a:buAutoNum type="arabicPeriod"/>
            </a:pPr>
            <a:endParaRPr lang="en-US" sz="1050" dirty="0">
              <a:solidFill>
                <a:schemeClr val="tx1">
                  <a:lumMod val="75000"/>
                  <a:lumOff val="25000"/>
                </a:schemeClr>
              </a:solidFill>
              <a:latin typeface="Arial Nova Cond" panose="020F0502020204030204" pitchFamily="34" charset="0"/>
            </a:endParaRPr>
          </a:p>
          <a:p>
            <a:pPr marL="228600" indent="-228600">
              <a:buAutoNum type="arabicPeriod"/>
            </a:pPr>
            <a:r>
              <a:rPr lang="en-US" sz="1600" dirty="0">
                <a:solidFill>
                  <a:schemeClr val="tx1">
                    <a:lumMod val="75000"/>
                    <a:lumOff val="25000"/>
                  </a:schemeClr>
                </a:solidFill>
                <a:latin typeface="Arial Nova Cond" panose="020F0502020204030204" pitchFamily="34" charset="0"/>
              </a:rPr>
              <a:t>Send information to parents with instructions on how to download the app and track with FirstView</a:t>
            </a:r>
            <a:endParaRPr lang="en-US" dirty="0">
              <a:solidFill>
                <a:schemeClr val="tx1">
                  <a:lumMod val="75000"/>
                  <a:lumOff val="25000"/>
                </a:schemeClr>
              </a:solidFill>
              <a:latin typeface="Arial Nova Cond" panose="020F0502020204030204" pitchFamily="34" charset="0"/>
            </a:endParaRPr>
          </a:p>
        </p:txBody>
      </p:sp>
      <p:sp>
        <p:nvSpPr>
          <p:cNvPr id="12" name="TextBox 11">
            <a:extLst>
              <a:ext uri="{FF2B5EF4-FFF2-40B4-BE49-F238E27FC236}">
                <a16:creationId xmlns:a16="http://schemas.microsoft.com/office/drawing/2014/main" id="{4E1218BA-B510-CF70-EFF6-6E289BC826B3}"/>
              </a:ext>
            </a:extLst>
          </p:cNvPr>
          <p:cNvSpPr txBox="1"/>
          <p:nvPr/>
        </p:nvSpPr>
        <p:spPr>
          <a:xfrm>
            <a:off x="2733792" y="6457356"/>
            <a:ext cx="3148587"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Tree>
    <p:extLst>
      <p:ext uri="{BB962C8B-B14F-4D97-AF65-F5344CB8AC3E}">
        <p14:creationId xmlns:p14="http://schemas.microsoft.com/office/powerpoint/2010/main" val="63523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Google Shape;641;p35"/>
          <p:cNvSpPr/>
          <p:nvPr/>
        </p:nvSpPr>
        <p:spPr>
          <a:xfrm>
            <a:off x="4726422" y="2544950"/>
            <a:ext cx="1822760" cy="2121408"/>
          </a:xfrm>
          <a:custGeom>
            <a:avLst/>
            <a:gdLst/>
            <a:ahLst/>
            <a:cxnLst/>
            <a:rect l="l" t="t" r="r" b="b"/>
            <a:pathLst>
              <a:path w="13162" h="25237" extrusionOk="0">
                <a:moveTo>
                  <a:pt x="0" y="0"/>
                </a:moveTo>
                <a:lnTo>
                  <a:pt x="0" y="21934"/>
                </a:lnTo>
                <a:lnTo>
                  <a:pt x="6581" y="25237"/>
                </a:lnTo>
                <a:lnTo>
                  <a:pt x="13161" y="21934"/>
                </a:lnTo>
                <a:lnTo>
                  <a:pt x="13161" y="0"/>
                </a:lnTo>
                <a:close/>
              </a:path>
            </a:pathLst>
          </a:custGeom>
          <a:solidFill>
            <a:schemeClr val="accent3"/>
          </a:solidFill>
          <a:ln>
            <a:noFill/>
          </a:ln>
        </p:spPr>
        <p:txBody>
          <a:bodyPr spcFirstLastPara="1" wrap="square" lIns="91425" tIns="91425" rIns="91425" bIns="91425" anchor="ctr" anchorCtr="0">
            <a:noAutofit/>
          </a:bodyPr>
          <a:lstStyle/>
          <a:p>
            <a:endParaRPr dirty="0">
              <a:latin typeface="Roboto"/>
              <a:ea typeface="Roboto"/>
              <a:cs typeface="Roboto"/>
              <a:sym typeface="Roboto"/>
            </a:endParaRPr>
          </a:p>
        </p:txBody>
      </p:sp>
      <p:sp>
        <p:nvSpPr>
          <p:cNvPr id="644" name="Google Shape;644;p35"/>
          <p:cNvSpPr/>
          <p:nvPr/>
        </p:nvSpPr>
        <p:spPr>
          <a:xfrm>
            <a:off x="6854688" y="2544950"/>
            <a:ext cx="1822760" cy="2121408"/>
          </a:xfrm>
          <a:custGeom>
            <a:avLst/>
            <a:gdLst/>
            <a:ahLst/>
            <a:cxnLst/>
            <a:rect l="l" t="t" r="r" b="b"/>
            <a:pathLst>
              <a:path w="13162" h="25237" extrusionOk="0">
                <a:moveTo>
                  <a:pt x="0" y="0"/>
                </a:moveTo>
                <a:lnTo>
                  <a:pt x="0" y="21934"/>
                </a:lnTo>
                <a:lnTo>
                  <a:pt x="6581" y="25237"/>
                </a:lnTo>
                <a:lnTo>
                  <a:pt x="13162" y="21934"/>
                </a:lnTo>
                <a:lnTo>
                  <a:pt x="13162" y="0"/>
                </a:lnTo>
                <a:close/>
              </a:path>
            </a:pathLst>
          </a:custGeom>
          <a:solidFill>
            <a:schemeClr val="accent4"/>
          </a:solidFill>
          <a:ln>
            <a:noFill/>
          </a:ln>
        </p:spPr>
        <p:txBody>
          <a:bodyPr spcFirstLastPara="1" wrap="square" lIns="91425" tIns="91425" rIns="91425" bIns="91425" anchor="ctr" anchorCtr="0">
            <a:noAutofit/>
          </a:bodyPr>
          <a:lstStyle/>
          <a:p>
            <a:endParaRPr dirty="0">
              <a:latin typeface="Roboto"/>
              <a:ea typeface="Roboto"/>
              <a:cs typeface="Roboto"/>
              <a:sym typeface="Roboto"/>
            </a:endParaRPr>
          </a:p>
        </p:txBody>
      </p:sp>
      <p:sp>
        <p:nvSpPr>
          <p:cNvPr id="11" name="Google Shape;642;p35">
            <a:extLst>
              <a:ext uri="{FF2B5EF4-FFF2-40B4-BE49-F238E27FC236}">
                <a16:creationId xmlns:a16="http://schemas.microsoft.com/office/drawing/2014/main" id="{45A47F5C-9A41-4013-4FB7-E1C0A038910E}"/>
              </a:ext>
            </a:extLst>
          </p:cNvPr>
          <p:cNvSpPr/>
          <p:nvPr/>
        </p:nvSpPr>
        <p:spPr>
          <a:xfrm>
            <a:off x="469956" y="2544951"/>
            <a:ext cx="1822621" cy="1763303"/>
          </a:xfrm>
          <a:custGeom>
            <a:avLst/>
            <a:gdLst/>
            <a:ahLst/>
            <a:cxnLst/>
            <a:rect l="l" t="t" r="r" b="b"/>
            <a:pathLst>
              <a:path w="13161" h="25237" extrusionOk="0">
                <a:moveTo>
                  <a:pt x="0" y="0"/>
                </a:moveTo>
                <a:lnTo>
                  <a:pt x="0" y="21934"/>
                </a:lnTo>
                <a:lnTo>
                  <a:pt x="6581" y="25237"/>
                </a:lnTo>
                <a:lnTo>
                  <a:pt x="13161" y="21934"/>
                </a:lnTo>
                <a:lnTo>
                  <a:pt x="13161" y="0"/>
                </a:lnTo>
                <a:close/>
              </a:path>
            </a:pathLst>
          </a:custGeom>
          <a:solidFill>
            <a:schemeClr val="accent1"/>
          </a:solidFill>
          <a:ln>
            <a:noFill/>
          </a:ln>
        </p:spPr>
        <p:txBody>
          <a:bodyPr spcFirstLastPara="1" wrap="square" lIns="91425" tIns="91425" rIns="91425" bIns="91425" anchor="ctr" anchorCtr="0">
            <a:noAutofit/>
          </a:bodyPr>
          <a:lstStyle/>
          <a:p>
            <a:endParaRPr>
              <a:latin typeface="Roboto"/>
              <a:ea typeface="Roboto"/>
              <a:cs typeface="Roboto"/>
              <a:sym typeface="Roboto"/>
            </a:endParaRPr>
          </a:p>
        </p:txBody>
      </p:sp>
      <p:sp>
        <p:nvSpPr>
          <p:cNvPr id="12" name="Google Shape;643;p35">
            <a:extLst>
              <a:ext uri="{FF2B5EF4-FFF2-40B4-BE49-F238E27FC236}">
                <a16:creationId xmlns:a16="http://schemas.microsoft.com/office/drawing/2014/main" id="{4119D06F-06F0-573F-00A6-5816AB3C8844}"/>
              </a:ext>
            </a:extLst>
          </p:cNvPr>
          <p:cNvSpPr/>
          <p:nvPr/>
        </p:nvSpPr>
        <p:spPr>
          <a:xfrm>
            <a:off x="2598084" y="2544951"/>
            <a:ext cx="1822899" cy="1763303"/>
          </a:xfrm>
          <a:custGeom>
            <a:avLst/>
            <a:gdLst/>
            <a:ahLst/>
            <a:cxnLst/>
            <a:rect l="l" t="t" r="r" b="b"/>
            <a:pathLst>
              <a:path w="13163" h="25237" extrusionOk="0">
                <a:moveTo>
                  <a:pt x="1" y="0"/>
                </a:moveTo>
                <a:lnTo>
                  <a:pt x="1" y="21934"/>
                </a:lnTo>
                <a:lnTo>
                  <a:pt x="6582" y="25237"/>
                </a:lnTo>
                <a:lnTo>
                  <a:pt x="13162" y="21934"/>
                </a:lnTo>
                <a:lnTo>
                  <a:pt x="13162" y="0"/>
                </a:lnTo>
                <a:close/>
              </a:path>
            </a:pathLst>
          </a:custGeom>
          <a:solidFill>
            <a:schemeClr val="accent2"/>
          </a:solidFill>
          <a:ln>
            <a:noFill/>
          </a:ln>
        </p:spPr>
        <p:txBody>
          <a:bodyPr spcFirstLastPara="1" wrap="square" lIns="91425" tIns="91425" rIns="91425" bIns="91425" anchor="ctr" anchorCtr="0">
            <a:noAutofit/>
          </a:bodyPr>
          <a:lstStyle/>
          <a:p>
            <a:endParaRPr dirty="0">
              <a:latin typeface="Roboto"/>
              <a:ea typeface="Roboto"/>
              <a:cs typeface="Roboto"/>
              <a:sym typeface="Roboto"/>
            </a:endParaRPr>
          </a:p>
        </p:txBody>
      </p:sp>
      <p:sp>
        <p:nvSpPr>
          <p:cNvPr id="642" name="Google Shape;642;p35"/>
          <p:cNvSpPr/>
          <p:nvPr/>
        </p:nvSpPr>
        <p:spPr>
          <a:xfrm>
            <a:off x="469959" y="2544950"/>
            <a:ext cx="1822621" cy="2118644"/>
          </a:xfrm>
          <a:custGeom>
            <a:avLst/>
            <a:gdLst/>
            <a:ahLst/>
            <a:cxnLst/>
            <a:rect l="l" t="t" r="r" b="b"/>
            <a:pathLst>
              <a:path w="13161" h="25237" extrusionOk="0">
                <a:moveTo>
                  <a:pt x="0" y="0"/>
                </a:moveTo>
                <a:lnTo>
                  <a:pt x="0" y="21934"/>
                </a:lnTo>
                <a:lnTo>
                  <a:pt x="6581" y="25237"/>
                </a:lnTo>
                <a:lnTo>
                  <a:pt x="13161" y="21934"/>
                </a:lnTo>
                <a:lnTo>
                  <a:pt x="13161" y="0"/>
                </a:lnTo>
                <a:close/>
              </a:path>
            </a:pathLst>
          </a:custGeom>
          <a:solidFill>
            <a:schemeClr val="accent1"/>
          </a:solidFill>
          <a:ln>
            <a:noFill/>
          </a:ln>
        </p:spPr>
        <p:txBody>
          <a:bodyPr spcFirstLastPara="1" wrap="square" lIns="91425" tIns="91425" rIns="91425" bIns="91425" anchor="ctr" anchorCtr="0">
            <a:noAutofit/>
          </a:bodyPr>
          <a:lstStyle/>
          <a:p>
            <a:endParaRPr>
              <a:latin typeface="Roboto"/>
              <a:ea typeface="Roboto"/>
              <a:cs typeface="Roboto"/>
              <a:sym typeface="Roboto"/>
            </a:endParaRPr>
          </a:p>
        </p:txBody>
      </p:sp>
      <p:sp>
        <p:nvSpPr>
          <p:cNvPr id="643" name="Google Shape;643;p35"/>
          <p:cNvSpPr/>
          <p:nvPr/>
        </p:nvSpPr>
        <p:spPr>
          <a:xfrm>
            <a:off x="2598087" y="2544951"/>
            <a:ext cx="1822899" cy="2121408"/>
          </a:xfrm>
          <a:custGeom>
            <a:avLst/>
            <a:gdLst/>
            <a:ahLst/>
            <a:cxnLst/>
            <a:rect l="l" t="t" r="r" b="b"/>
            <a:pathLst>
              <a:path w="13163" h="25237" extrusionOk="0">
                <a:moveTo>
                  <a:pt x="1" y="0"/>
                </a:moveTo>
                <a:lnTo>
                  <a:pt x="1" y="21934"/>
                </a:lnTo>
                <a:lnTo>
                  <a:pt x="6582" y="25237"/>
                </a:lnTo>
                <a:lnTo>
                  <a:pt x="13162" y="21934"/>
                </a:lnTo>
                <a:lnTo>
                  <a:pt x="13162" y="0"/>
                </a:lnTo>
                <a:close/>
              </a:path>
            </a:pathLst>
          </a:custGeom>
          <a:solidFill>
            <a:schemeClr val="accent2"/>
          </a:solidFill>
          <a:ln>
            <a:noFill/>
          </a:ln>
        </p:spPr>
        <p:txBody>
          <a:bodyPr spcFirstLastPara="1" wrap="square" lIns="91425" tIns="91425" rIns="91425" bIns="91425" anchor="ctr" anchorCtr="0">
            <a:noAutofit/>
          </a:bodyPr>
          <a:lstStyle/>
          <a:p>
            <a:endParaRPr dirty="0">
              <a:latin typeface="Roboto"/>
              <a:ea typeface="Roboto"/>
              <a:cs typeface="Roboto"/>
              <a:sym typeface="Roboto"/>
            </a:endParaRPr>
          </a:p>
        </p:txBody>
      </p:sp>
      <p:sp>
        <p:nvSpPr>
          <p:cNvPr id="645" name="Google Shape;645;p35"/>
          <p:cNvSpPr txBox="1"/>
          <p:nvPr/>
        </p:nvSpPr>
        <p:spPr>
          <a:xfrm>
            <a:off x="469956" y="2533817"/>
            <a:ext cx="1809933" cy="182880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FirstAlt team hands off customer to FirstView Implementation team after data and operational sign-off</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Implementation connects with customer for kick-off/implementation call</a:t>
            </a:r>
          </a:p>
          <a:p>
            <a:pPr marL="171450" indent="-171450">
              <a:spcBef>
                <a:spcPts val="500"/>
              </a:spcBef>
              <a:buFont typeface="Arial" panose="020B0604020202020204" pitchFamily="34" charset="0"/>
              <a:buChar char="•"/>
            </a:pPr>
            <a:r>
              <a:rPr lang="en-US" sz="1050" dirty="0">
                <a:solidFill>
                  <a:schemeClr val="lt1"/>
                </a:solidFill>
                <a:latin typeface="Arial Nova Cond" panose="020B0506020202020204" pitchFamily="34" charset="0"/>
                <a:ea typeface="Roboto"/>
                <a:cs typeface="Roboto"/>
                <a:sym typeface="Roboto"/>
              </a:rPr>
              <a:t>Account is configured and call scheduled</a:t>
            </a:r>
            <a:endParaRPr sz="1050" dirty="0">
              <a:solidFill>
                <a:schemeClr val="lt1"/>
              </a:solidFill>
              <a:latin typeface="Arial Nova Cond" panose="020B0506020202020204" pitchFamily="34" charset="0"/>
              <a:ea typeface="Roboto"/>
              <a:cs typeface="Roboto"/>
              <a:sym typeface="Roboto"/>
            </a:endParaRPr>
          </a:p>
        </p:txBody>
      </p:sp>
      <p:sp>
        <p:nvSpPr>
          <p:cNvPr id="657" name="Google Shape;657;p35"/>
          <p:cNvSpPr/>
          <p:nvPr/>
        </p:nvSpPr>
        <p:spPr>
          <a:xfrm>
            <a:off x="472932" y="2175150"/>
            <a:ext cx="1819656" cy="36576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Discovery</a:t>
            </a:r>
            <a:endParaRPr b="1" dirty="0">
              <a:solidFill>
                <a:schemeClr val="bg1"/>
              </a:solidFill>
              <a:latin typeface="Arial Nova Cond" panose="020B0506020202020204" pitchFamily="34" charset="0"/>
            </a:endParaRPr>
          </a:p>
        </p:txBody>
      </p:sp>
      <p:sp>
        <p:nvSpPr>
          <p:cNvPr id="659" name="Google Shape;659;p35"/>
          <p:cNvSpPr/>
          <p:nvPr/>
        </p:nvSpPr>
        <p:spPr>
          <a:xfrm>
            <a:off x="2601197" y="2175110"/>
            <a:ext cx="1819656" cy="36576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Onboarding</a:t>
            </a:r>
          </a:p>
        </p:txBody>
      </p:sp>
      <p:sp>
        <p:nvSpPr>
          <p:cNvPr id="661" name="Google Shape;661;p35"/>
          <p:cNvSpPr/>
          <p:nvPr/>
        </p:nvSpPr>
        <p:spPr>
          <a:xfrm>
            <a:off x="4729465" y="2175110"/>
            <a:ext cx="1819656" cy="36576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Deployment</a:t>
            </a:r>
          </a:p>
        </p:txBody>
      </p:sp>
      <p:sp>
        <p:nvSpPr>
          <p:cNvPr id="663" name="Google Shape;663;p35"/>
          <p:cNvSpPr/>
          <p:nvPr/>
        </p:nvSpPr>
        <p:spPr>
          <a:xfrm>
            <a:off x="6857731" y="2175110"/>
            <a:ext cx="1819656" cy="365760"/>
          </a:xfrm>
          <a:prstGeom prst="rect">
            <a:avLst/>
          </a:prstGeom>
          <a:solidFill>
            <a:srgbClr val="0B2265"/>
          </a:solidFill>
          <a:ln>
            <a:noFill/>
          </a:ln>
        </p:spPr>
        <p:txBody>
          <a:bodyPr spcFirstLastPara="1" wrap="square" lIns="91425" tIns="91425" rIns="91425" bIns="91425" anchor="ctr" anchorCtr="0">
            <a:noAutofit/>
          </a:bodyPr>
          <a:lstStyle/>
          <a:p>
            <a:pPr algn="ctr"/>
            <a:r>
              <a:rPr lang="en-US" b="1" dirty="0">
                <a:solidFill>
                  <a:schemeClr val="bg1"/>
                </a:solidFill>
                <a:latin typeface="Arial Nova Cond" panose="020B0506020202020204" pitchFamily="34" charset="0"/>
              </a:rPr>
              <a:t>Support</a:t>
            </a:r>
          </a:p>
        </p:txBody>
      </p:sp>
      <p:sp>
        <p:nvSpPr>
          <p:cNvPr id="4" name="Title 3">
            <a:extLst>
              <a:ext uri="{FF2B5EF4-FFF2-40B4-BE49-F238E27FC236}">
                <a16:creationId xmlns:a16="http://schemas.microsoft.com/office/drawing/2014/main" id="{7EAA08A3-B13A-A174-E9A3-6F7D39D170CC}"/>
              </a:ext>
            </a:extLst>
          </p:cNvPr>
          <p:cNvSpPr>
            <a:spLocks noGrp="1"/>
          </p:cNvSpPr>
          <p:nvPr>
            <p:ph type="title"/>
          </p:nvPr>
        </p:nvSpPr>
        <p:spPr>
          <a:xfrm>
            <a:off x="375138" y="253118"/>
            <a:ext cx="8415076" cy="763282"/>
          </a:xfrm>
        </p:spPr>
        <p:txBody>
          <a:bodyPr>
            <a:normAutofit/>
          </a:bodyPr>
          <a:lstStyle/>
          <a:p>
            <a:r>
              <a:rPr lang="en-US" dirty="0"/>
              <a:t>Implementation Overview</a:t>
            </a:r>
          </a:p>
        </p:txBody>
      </p:sp>
      <p:cxnSp>
        <p:nvCxnSpPr>
          <p:cNvPr id="7" name="Straight Connector 6">
            <a:extLst>
              <a:ext uri="{FF2B5EF4-FFF2-40B4-BE49-F238E27FC236}">
                <a16:creationId xmlns:a16="http://schemas.microsoft.com/office/drawing/2014/main" id="{FA55C15C-6D66-C9A0-045A-9820BCED014E}"/>
              </a:ext>
            </a:extLst>
          </p:cNvPr>
          <p:cNvCxnSpPr>
            <a:cxnSpLocks/>
          </p:cNvCxnSpPr>
          <p:nvPr/>
        </p:nvCxnSpPr>
        <p:spPr>
          <a:xfrm>
            <a:off x="450029" y="4864852"/>
            <a:ext cx="8227419" cy="0"/>
          </a:xfrm>
          <a:prstGeom prst="line">
            <a:avLst/>
          </a:prstGeom>
          <a:ln w="57150">
            <a:solidFill>
              <a:srgbClr val="06326E"/>
            </a:solidFill>
          </a:ln>
        </p:spPr>
        <p:style>
          <a:lnRef idx="1">
            <a:schemeClr val="accent1"/>
          </a:lnRef>
          <a:fillRef idx="0">
            <a:schemeClr val="accent1"/>
          </a:fillRef>
          <a:effectRef idx="0">
            <a:schemeClr val="accent1"/>
          </a:effectRef>
          <a:fontRef idx="minor">
            <a:schemeClr val="tx1"/>
          </a:fontRef>
        </p:style>
      </p:cxnSp>
      <p:sp>
        <p:nvSpPr>
          <p:cNvPr id="17" name="Google Shape;645;p35">
            <a:extLst>
              <a:ext uri="{FF2B5EF4-FFF2-40B4-BE49-F238E27FC236}">
                <a16:creationId xmlns:a16="http://schemas.microsoft.com/office/drawing/2014/main" id="{6384AA28-C688-A626-EC81-99B514DEE986}"/>
              </a:ext>
            </a:extLst>
          </p:cNvPr>
          <p:cNvSpPr txBox="1"/>
          <p:nvPr/>
        </p:nvSpPr>
        <p:spPr>
          <a:xfrm>
            <a:off x="2598043" y="2533817"/>
            <a:ext cx="1809906" cy="182880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 sz="1100" dirty="0">
                <a:solidFill>
                  <a:schemeClr val="lt1"/>
                </a:solidFill>
                <a:latin typeface="Arial Nova Cond" panose="020B0506020202020204" pitchFamily="34" charset="0"/>
                <a:ea typeface="Roboto"/>
                <a:cs typeface="Roboto"/>
                <a:sym typeface="Roboto"/>
              </a:rPr>
              <a:t>Customer is provided a product overview, dashboard access/training, and marketing toolkit</a:t>
            </a:r>
          </a:p>
          <a:p>
            <a:pPr marL="171450" indent="-171450">
              <a:spcBef>
                <a:spcPts val="500"/>
              </a:spcBef>
              <a:buFont typeface="Arial" panose="020B0604020202020204" pitchFamily="34" charset="0"/>
              <a:buChar char="•"/>
            </a:pPr>
            <a:r>
              <a:rPr lang="en" sz="1100" dirty="0">
                <a:solidFill>
                  <a:schemeClr val="lt1"/>
                </a:solidFill>
                <a:latin typeface="Arial Nova Cond" panose="020B0506020202020204" pitchFamily="34" charset="0"/>
                <a:ea typeface="Roboto"/>
                <a:cs typeface="Roboto"/>
                <a:sym typeface="Roboto"/>
              </a:rPr>
              <a:t>Launch timeline is confirmed with customer</a:t>
            </a:r>
          </a:p>
          <a:p>
            <a:pPr marL="171450" indent="-171450">
              <a:spcBef>
                <a:spcPts val="500"/>
              </a:spcBef>
              <a:buFont typeface="Arial" panose="020B0604020202020204" pitchFamily="34" charset="0"/>
              <a:buChar char="•"/>
            </a:pPr>
            <a:r>
              <a:rPr lang="en" sz="1100" dirty="0">
                <a:solidFill>
                  <a:schemeClr val="lt1"/>
                </a:solidFill>
                <a:latin typeface="Arial Nova Cond" panose="020B0506020202020204" pitchFamily="34" charset="0"/>
                <a:ea typeface="Roboto"/>
                <a:cs typeface="Roboto"/>
                <a:sym typeface="Roboto"/>
              </a:rPr>
              <a:t>Customer prepares for deployment</a:t>
            </a:r>
          </a:p>
          <a:p>
            <a:pPr>
              <a:spcBef>
                <a:spcPts val="500"/>
              </a:spcBef>
            </a:pPr>
            <a:endParaRPr lang="en" sz="1100" dirty="0">
              <a:solidFill>
                <a:schemeClr val="lt1"/>
              </a:solidFill>
              <a:latin typeface="Arial Nova Cond" panose="020B0506020202020204" pitchFamily="34" charset="0"/>
              <a:ea typeface="Roboto"/>
              <a:cs typeface="Roboto"/>
              <a:sym typeface="Roboto"/>
            </a:endParaRPr>
          </a:p>
          <a:p>
            <a:pPr marL="171450" indent="-171450">
              <a:spcBef>
                <a:spcPts val="500"/>
              </a:spcBef>
              <a:buFont typeface="Arial" panose="020B0604020202020204" pitchFamily="34" charset="0"/>
              <a:buChar char="•"/>
            </a:pPr>
            <a:endParaRPr sz="1100" dirty="0">
              <a:solidFill>
                <a:schemeClr val="lt1"/>
              </a:solidFill>
              <a:latin typeface="Arial Nova Cond" panose="020B0506020202020204" pitchFamily="34" charset="0"/>
              <a:ea typeface="Roboto"/>
              <a:cs typeface="Roboto"/>
              <a:sym typeface="Roboto"/>
            </a:endParaRPr>
          </a:p>
        </p:txBody>
      </p:sp>
      <p:sp>
        <p:nvSpPr>
          <p:cNvPr id="19" name="Google Shape;645;p35">
            <a:extLst>
              <a:ext uri="{FF2B5EF4-FFF2-40B4-BE49-F238E27FC236}">
                <a16:creationId xmlns:a16="http://schemas.microsoft.com/office/drawing/2014/main" id="{5664378A-42DD-AB8F-04AC-58EA279C023E}"/>
              </a:ext>
            </a:extLst>
          </p:cNvPr>
          <p:cNvSpPr txBox="1"/>
          <p:nvPr/>
        </p:nvSpPr>
        <p:spPr>
          <a:xfrm>
            <a:off x="4726101" y="2533818"/>
            <a:ext cx="1810512" cy="182880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 sz="1100" dirty="0">
                <a:solidFill>
                  <a:schemeClr val="lt1"/>
                </a:solidFill>
                <a:latin typeface="Arial Nova Cond" panose="020B0506020202020204" pitchFamily="34" charset="0"/>
                <a:ea typeface="Roboto"/>
                <a:cs typeface="Roboto"/>
                <a:sym typeface="Roboto"/>
              </a:rPr>
              <a:t>Add</a:t>
            </a:r>
            <a:r>
              <a:rPr lang="en-US" sz="1100" dirty="0">
                <a:solidFill>
                  <a:schemeClr val="lt1"/>
                </a:solidFill>
                <a:latin typeface="Arial Nova Cond" panose="020B0506020202020204" pitchFamily="34" charset="0"/>
                <a:ea typeface="Roboto"/>
                <a:cs typeface="Roboto"/>
                <a:sym typeface="Roboto"/>
              </a:rPr>
              <a:t>i</a:t>
            </a:r>
            <a:r>
              <a:rPr lang="en" sz="1100" dirty="0">
                <a:solidFill>
                  <a:schemeClr val="lt1"/>
                </a:solidFill>
                <a:latin typeface="Arial Nova Cond" panose="020B0506020202020204" pitchFamily="34" charset="0"/>
                <a:ea typeface="Roboto"/>
                <a:cs typeface="Roboto"/>
                <a:sym typeface="Roboto"/>
              </a:rPr>
              <a:t>tional dashboard users invited and trained</a:t>
            </a:r>
          </a:p>
          <a:p>
            <a:pPr marL="171450" indent="-171450">
              <a:spcBef>
                <a:spcPts val="500"/>
              </a:spcBef>
              <a:buFont typeface="Arial" panose="020B0604020202020204" pitchFamily="34" charset="0"/>
              <a:buChar char="•"/>
            </a:pPr>
            <a:r>
              <a:rPr lang="en" sz="1100" dirty="0">
                <a:solidFill>
                  <a:schemeClr val="lt1"/>
                </a:solidFill>
                <a:latin typeface="Arial Nova Cond" panose="020B0506020202020204" pitchFamily="34" charset="0"/>
                <a:ea typeface="Roboto"/>
                <a:cs typeface="Roboto"/>
                <a:sym typeface="Roboto"/>
              </a:rPr>
              <a:t>Customer launches app to parent community</a:t>
            </a:r>
          </a:p>
          <a:p>
            <a:pPr marL="171450" indent="-171450">
              <a:spcBef>
                <a:spcPts val="500"/>
              </a:spcBef>
              <a:buFont typeface="Arial" panose="020B0604020202020204" pitchFamily="34" charset="0"/>
              <a:buChar char="•"/>
            </a:pPr>
            <a:r>
              <a:rPr lang="en-US" sz="1100" dirty="0">
                <a:solidFill>
                  <a:schemeClr val="lt1"/>
                </a:solidFill>
                <a:latin typeface="Arial Nova Cond" panose="020B0506020202020204" pitchFamily="34" charset="0"/>
                <a:ea typeface="Roboto"/>
                <a:cs typeface="Roboto"/>
                <a:sym typeface="Roboto"/>
              </a:rPr>
              <a:t>Implementation monitors dashboard &amp; app usage and user feedback</a:t>
            </a:r>
          </a:p>
          <a:p>
            <a:pPr marL="171450" indent="-171450">
              <a:spcBef>
                <a:spcPts val="500"/>
              </a:spcBef>
              <a:buFont typeface="Arial" panose="020B0604020202020204" pitchFamily="34" charset="0"/>
              <a:buChar char="•"/>
            </a:pPr>
            <a:endParaRPr lang="en" sz="1100" dirty="0">
              <a:solidFill>
                <a:schemeClr val="lt1"/>
              </a:solidFill>
              <a:latin typeface="Arial Nova Cond" panose="020B0506020202020204" pitchFamily="34" charset="0"/>
              <a:ea typeface="Roboto"/>
              <a:cs typeface="Roboto"/>
              <a:sym typeface="Roboto"/>
            </a:endParaRPr>
          </a:p>
          <a:p>
            <a:pPr marL="171450" indent="-171450">
              <a:spcBef>
                <a:spcPts val="500"/>
              </a:spcBef>
              <a:buFont typeface="Arial" panose="020B0604020202020204" pitchFamily="34" charset="0"/>
              <a:buChar char="•"/>
            </a:pPr>
            <a:endParaRPr sz="1100" dirty="0">
              <a:solidFill>
                <a:schemeClr val="lt1"/>
              </a:solidFill>
              <a:latin typeface="Arial Nova Cond" panose="020B0506020202020204" pitchFamily="34" charset="0"/>
              <a:ea typeface="Roboto"/>
              <a:cs typeface="Roboto"/>
              <a:sym typeface="Roboto"/>
            </a:endParaRPr>
          </a:p>
        </p:txBody>
      </p:sp>
      <p:sp>
        <p:nvSpPr>
          <p:cNvPr id="23" name="Google Shape;645;p35">
            <a:extLst>
              <a:ext uri="{FF2B5EF4-FFF2-40B4-BE49-F238E27FC236}">
                <a16:creationId xmlns:a16="http://schemas.microsoft.com/office/drawing/2014/main" id="{B7DA5995-A790-63E4-FC0D-7F38496938C9}"/>
              </a:ext>
            </a:extLst>
          </p:cNvPr>
          <p:cNvSpPr txBox="1"/>
          <p:nvPr/>
        </p:nvSpPr>
        <p:spPr>
          <a:xfrm>
            <a:off x="6866904" y="2533818"/>
            <a:ext cx="1810512" cy="1828800"/>
          </a:xfrm>
          <a:prstGeom prst="rect">
            <a:avLst/>
          </a:prstGeom>
          <a:noFill/>
          <a:ln>
            <a:noFill/>
          </a:ln>
        </p:spPr>
        <p:txBody>
          <a:bodyPr spcFirstLastPara="1" wrap="square" lIns="0" tIns="9275" rIns="0" bIns="0" anchor="t" anchorCtr="0">
            <a:noAutofit/>
          </a:bodyPr>
          <a:lstStyle/>
          <a:p>
            <a:pPr marL="171450" indent="-171450">
              <a:spcBef>
                <a:spcPts val="500"/>
              </a:spcBef>
              <a:buFont typeface="Arial" panose="020B0604020202020204" pitchFamily="34" charset="0"/>
              <a:buChar char="•"/>
            </a:pPr>
            <a:r>
              <a:rPr lang="en-US" sz="1100" dirty="0">
                <a:solidFill>
                  <a:schemeClr val="lt1"/>
                </a:solidFill>
                <a:latin typeface="Arial Nova Cond" panose="020B0506020202020204" pitchFamily="34" charset="0"/>
                <a:ea typeface="Roboto"/>
                <a:cs typeface="Roboto"/>
                <a:sym typeface="Roboto"/>
              </a:rPr>
              <a:t>Implementation hands off customer to FirstView Support for ongoing maintenance</a:t>
            </a:r>
          </a:p>
          <a:p>
            <a:pPr marL="171450" indent="-171450">
              <a:spcBef>
                <a:spcPts val="500"/>
              </a:spcBef>
              <a:buFont typeface="Arial" panose="020B0604020202020204" pitchFamily="34" charset="0"/>
              <a:buChar char="•"/>
            </a:pPr>
            <a:r>
              <a:rPr lang="en-US" sz="1100" dirty="0">
                <a:solidFill>
                  <a:schemeClr val="lt1"/>
                </a:solidFill>
                <a:latin typeface="Arial Nova Cond" panose="020B0506020202020204" pitchFamily="34" charset="0"/>
                <a:ea typeface="Roboto"/>
                <a:cs typeface="Roboto"/>
                <a:sym typeface="Roboto"/>
              </a:rPr>
              <a:t>Customer may receive periodic FirstView newsletters or surveys from Marketing</a:t>
            </a:r>
          </a:p>
          <a:p>
            <a:pPr marL="171450" indent="-171450">
              <a:spcBef>
                <a:spcPts val="500"/>
              </a:spcBef>
              <a:buFont typeface="Arial" panose="020B0604020202020204" pitchFamily="34" charset="0"/>
              <a:buChar char="•"/>
            </a:pPr>
            <a:endParaRPr lang="en-US" sz="1100" dirty="0">
              <a:solidFill>
                <a:schemeClr val="lt1"/>
              </a:solidFill>
              <a:latin typeface="Arial Nova Cond" panose="020B0506020202020204" pitchFamily="34" charset="0"/>
              <a:ea typeface="Roboto"/>
              <a:cs typeface="Roboto"/>
              <a:sym typeface="Roboto"/>
            </a:endParaRPr>
          </a:p>
          <a:p>
            <a:pPr>
              <a:spcBef>
                <a:spcPts val="500"/>
              </a:spcBef>
            </a:pPr>
            <a:endParaRPr lang="en-US" sz="1100" dirty="0">
              <a:solidFill>
                <a:schemeClr val="lt1"/>
              </a:solidFill>
              <a:latin typeface="Arial Nova Cond" panose="020B0506020202020204" pitchFamily="34" charset="0"/>
              <a:ea typeface="Roboto"/>
              <a:cs typeface="Roboto"/>
              <a:sym typeface="Roboto"/>
            </a:endParaRPr>
          </a:p>
          <a:p>
            <a:pPr>
              <a:spcBef>
                <a:spcPts val="500"/>
              </a:spcBef>
            </a:pPr>
            <a:r>
              <a:rPr lang="en-US" sz="1100" dirty="0">
                <a:solidFill>
                  <a:schemeClr val="lt1"/>
                </a:solidFill>
                <a:latin typeface="Arial Nova Cond" panose="020B0506020202020204" pitchFamily="34" charset="0"/>
                <a:ea typeface="Roboto"/>
                <a:cs typeface="Roboto"/>
                <a:sym typeface="Roboto"/>
              </a:rPr>
              <a:t> </a:t>
            </a:r>
            <a:endParaRPr sz="1100" dirty="0">
              <a:solidFill>
                <a:schemeClr val="lt1"/>
              </a:solidFill>
              <a:latin typeface="Arial Nova Cond" panose="020B0506020202020204" pitchFamily="34" charset="0"/>
              <a:ea typeface="Roboto"/>
              <a:cs typeface="Roboto"/>
              <a:sym typeface="Roboto"/>
            </a:endParaRPr>
          </a:p>
        </p:txBody>
      </p:sp>
      <p:sp>
        <p:nvSpPr>
          <p:cNvPr id="25" name="Rectangle: Rounded Corners 24">
            <a:extLst>
              <a:ext uri="{FF2B5EF4-FFF2-40B4-BE49-F238E27FC236}">
                <a16:creationId xmlns:a16="http://schemas.microsoft.com/office/drawing/2014/main" id="{68D39E01-8824-BB59-3598-ED0DD871EF4A}"/>
              </a:ext>
            </a:extLst>
          </p:cNvPr>
          <p:cNvSpPr/>
          <p:nvPr/>
        </p:nvSpPr>
        <p:spPr>
          <a:xfrm>
            <a:off x="1021457" y="4766387"/>
            <a:ext cx="719589" cy="19693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chemeClr val="bg1"/>
                </a:solidFill>
                <a:latin typeface="Arial Nova" panose="020B0504020202020204" pitchFamily="34" charset="0"/>
              </a:rPr>
              <a:t>Step 1</a:t>
            </a:r>
          </a:p>
        </p:txBody>
      </p:sp>
      <p:sp>
        <p:nvSpPr>
          <p:cNvPr id="26" name="Rectangle: Rounded Corners 25">
            <a:extLst>
              <a:ext uri="{FF2B5EF4-FFF2-40B4-BE49-F238E27FC236}">
                <a16:creationId xmlns:a16="http://schemas.microsoft.com/office/drawing/2014/main" id="{FAD69A5D-ECB4-1C69-6944-64BEBB249CF8}"/>
              </a:ext>
            </a:extLst>
          </p:cNvPr>
          <p:cNvSpPr/>
          <p:nvPr/>
        </p:nvSpPr>
        <p:spPr>
          <a:xfrm>
            <a:off x="3149543" y="4766387"/>
            <a:ext cx="719589" cy="19693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chemeClr val="bg1"/>
                </a:solidFill>
                <a:latin typeface="Arial Nova" panose="020B0504020202020204" pitchFamily="34" charset="0"/>
              </a:rPr>
              <a:t>Step 2</a:t>
            </a:r>
          </a:p>
        </p:txBody>
      </p:sp>
      <p:sp>
        <p:nvSpPr>
          <p:cNvPr id="27" name="Rectangle: Rounded Corners 26">
            <a:extLst>
              <a:ext uri="{FF2B5EF4-FFF2-40B4-BE49-F238E27FC236}">
                <a16:creationId xmlns:a16="http://schemas.microsoft.com/office/drawing/2014/main" id="{052459FA-D1F2-56FB-1A65-26CD3CFADBAF}"/>
              </a:ext>
            </a:extLst>
          </p:cNvPr>
          <p:cNvSpPr/>
          <p:nvPr/>
        </p:nvSpPr>
        <p:spPr>
          <a:xfrm>
            <a:off x="5277602" y="4766387"/>
            <a:ext cx="719589" cy="19693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chemeClr val="bg1"/>
                </a:solidFill>
                <a:latin typeface="Arial Nova" panose="020B0504020202020204" pitchFamily="34" charset="0"/>
              </a:rPr>
              <a:t>Step 3</a:t>
            </a:r>
          </a:p>
        </p:txBody>
      </p:sp>
      <p:sp>
        <p:nvSpPr>
          <p:cNvPr id="28" name="Rectangle: Rounded Corners 27">
            <a:extLst>
              <a:ext uri="{FF2B5EF4-FFF2-40B4-BE49-F238E27FC236}">
                <a16:creationId xmlns:a16="http://schemas.microsoft.com/office/drawing/2014/main" id="{25E43A4A-6721-9D7C-634B-486874D03739}"/>
              </a:ext>
            </a:extLst>
          </p:cNvPr>
          <p:cNvSpPr/>
          <p:nvPr/>
        </p:nvSpPr>
        <p:spPr>
          <a:xfrm>
            <a:off x="7418405" y="4773420"/>
            <a:ext cx="719589" cy="196930"/>
          </a:xfrm>
          <a:prstGeom prst="roundRect">
            <a:avLst/>
          </a:prstGeom>
          <a:solidFill>
            <a:srgbClr val="0632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solidFill>
                  <a:schemeClr val="bg1"/>
                </a:solidFill>
                <a:latin typeface="Arial Nova" panose="020B0504020202020204" pitchFamily="34" charset="0"/>
              </a:rPr>
              <a:t>Step 4</a:t>
            </a:r>
          </a:p>
        </p:txBody>
      </p:sp>
      <p:sp>
        <p:nvSpPr>
          <p:cNvPr id="3" name="Slide Number Placeholder 3">
            <a:extLst>
              <a:ext uri="{FF2B5EF4-FFF2-40B4-BE49-F238E27FC236}">
                <a16:creationId xmlns:a16="http://schemas.microsoft.com/office/drawing/2014/main" id="{226F4717-304C-2A07-9379-593F61E201A4}"/>
              </a:ext>
            </a:extLst>
          </p:cNvPr>
          <p:cNvSpPr>
            <a:spLocks noGrp="1"/>
          </p:cNvSpPr>
          <p:nvPr>
            <p:ph type="sldNum" sz="quarter" idx="12"/>
          </p:nvPr>
        </p:nvSpPr>
        <p:spPr>
          <a:xfrm>
            <a:off x="8508274" y="6400801"/>
            <a:ext cx="587240" cy="368300"/>
          </a:xfrm>
        </p:spPr>
        <p:txBody>
          <a:bodyPr/>
          <a:lstStyle/>
          <a:p>
            <a:fld id="{00000000-1234-1234-1234-123412341234}" type="slidenum">
              <a:rPr lang="en-US" smtClean="0"/>
              <a:pPr/>
              <a:t>8</a:t>
            </a:fld>
            <a:endParaRPr lang="en-US" dirty="0"/>
          </a:p>
        </p:txBody>
      </p:sp>
      <p:sp>
        <p:nvSpPr>
          <p:cNvPr id="20" name="TextBox 19">
            <a:extLst>
              <a:ext uri="{FF2B5EF4-FFF2-40B4-BE49-F238E27FC236}">
                <a16:creationId xmlns:a16="http://schemas.microsoft.com/office/drawing/2014/main" id="{B09307C9-277F-6ADD-C740-01D24941878E}"/>
              </a:ext>
            </a:extLst>
          </p:cNvPr>
          <p:cNvSpPr txBox="1"/>
          <p:nvPr/>
        </p:nvSpPr>
        <p:spPr>
          <a:xfrm>
            <a:off x="2964681" y="6469534"/>
            <a:ext cx="2997970" cy="230832"/>
          </a:xfrm>
          <a:prstGeom prst="rect">
            <a:avLst/>
          </a:prstGeom>
          <a:noFill/>
        </p:spPr>
        <p:txBody>
          <a:bodyPr wrap="square" rtlCol="0">
            <a:spAutoFit/>
          </a:bodyPr>
          <a:lstStyle/>
          <a:p>
            <a:r>
              <a:rPr lang="en-US" sz="900" i="1" dirty="0">
                <a:solidFill>
                  <a:schemeClr val="bg1"/>
                </a:solidFill>
                <a:latin typeface="Arial Nova Cond" panose="020B0506020202020204" pitchFamily="34" charset="0"/>
              </a:rPr>
              <a:t>Document not intended for general distribution or publication.</a:t>
            </a:r>
          </a:p>
        </p:txBody>
      </p:sp>
      <p:sp>
        <p:nvSpPr>
          <p:cNvPr id="2" name="TextBox 1">
            <a:extLst>
              <a:ext uri="{FF2B5EF4-FFF2-40B4-BE49-F238E27FC236}">
                <a16:creationId xmlns:a16="http://schemas.microsoft.com/office/drawing/2014/main" id="{CF33D672-39B3-445F-1617-726591E2EFDE}"/>
              </a:ext>
            </a:extLst>
          </p:cNvPr>
          <p:cNvSpPr txBox="1"/>
          <p:nvPr/>
        </p:nvSpPr>
        <p:spPr>
          <a:xfrm>
            <a:off x="301813" y="1236936"/>
            <a:ext cx="8654802" cy="369332"/>
          </a:xfrm>
          <a:prstGeom prst="rect">
            <a:avLst/>
          </a:prstGeom>
          <a:noFill/>
        </p:spPr>
        <p:txBody>
          <a:bodyPr wrap="square" rtlCol="0">
            <a:spAutoFit/>
          </a:bodyPr>
          <a:lstStyle/>
          <a:p>
            <a:r>
              <a:rPr lang="en-US" dirty="0">
                <a:solidFill>
                  <a:schemeClr val="tx1">
                    <a:lumMod val="75000"/>
                    <a:lumOff val="25000"/>
                  </a:schemeClr>
                </a:solidFill>
                <a:latin typeface="Arial Nova Cond" panose="020B0506020202020204" pitchFamily="34" charset="0"/>
              </a:rPr>
              <a:t>Reach out to </a:t>
            </a:r>
            <a:r>
              <a:rPr lang="en-US" dirty="0">
                <a:solidFill>
                  <a:srgbClr val="0070C0"/>
                </a:solidFill>
                <a:latin typeface="Arial Nova Cond" panose="020B0506020202020204" pitchFamily="34" charset="0"/>
                <a:hlinkClick r:id="rId3">
                  <a:extLst>
                    <a:ext uri="{A12FA001-AC4F-418D-AE19-62706E023703}">
                      <ahyp:hlinkClr xmlns:ahyp="http://schemas.microsoft.com/office/drawing/2018/hyperlinkcolor" val="tx"/>
                    </a:ext>
                  </a:extLst>
                </a:hlinkClick>
              </a:rPr>
              <a:t>implementation@myfirstview.com</a:t>
            </a:r>
            <a:r>
              <a:rPr lang="en-US" dirty="0">
                <a:solidFill>
                  <a:srgbClr val="0070C0"/>
                </a:solidFill>
                <a:latin typeface="Arial Nova Cond" panose="020B0506020202020204" pitchFamily="34" charset="0"/>
              </a:rPr>
              <a:t> </a:t>
            </a:r>
            <a:r>
              <a:rPr lang="en-US" dirty="0">
                <a:solidFill>
                  <a:schemeClr val="tx1">
                    <a:lumMod val="75000"/>
                    <a:lumOff val="25000"/>
                  </a:schemeClr>
                </a:solidFill>
                <a:latin typeface="Arial Nova Cond" panose="020B0506020202020204" pitchFamily="34" charset="0"/>
              </a:rPr>
              <a:t>to be added to our deployment calendar.</a:t>
            </a:r>
          </a:p>
        </p:txBody>
      </p:sp>
      <p:sp>
        <p:nvSpPr>
          <p:cNvPr id="5" name="TextBox 4">
            <a:extLst>
              <a:ext uri="{FF2B5EF4-FFF2-40B4-BE49-F238E27FC236}">
                <a16:creationId xmlns:a16="http://schemas.microsoft.com/office/drawing/2014/main" id="{E15DEFB0-0EA5-E157-6C3E-EDFA2F1D1AF1}"/>
              </a:ext>
            </a:extLst>
          </p:cNvPr>
          <p:cNvSpPr txBox="1"/>
          <p:nvPr/>
        </p:nvSpPr>
        <p:spPr>
          <a:xfrm>
            <a:off x="284361" y="5650795"/>
            <a:ext cx="8882571" cy="430887"/>
          </a:xfrm>
          <a:prstGeom prst="rect">
            <a:avLst/>
          </a:prstGeom>
          <a:noFill/>
        </p:spPr>
        <p:txBody>
          <a:bodyPr wrap="square" rtlCol="0">
            <a:spAutoFit/>
          </a:bodyPr>
          <a:lstStyle/>
          <a:p>
            <a:r>
              <a:rPr lang="en-US" sz="1100" i="1" dirty="0">
                <a:solidFill>
                  <a:schemeClr val="bg2">
                    <a:lumMod val="10000"/>
                  </a:schemeClr>
                </a:solidFill>
                <a:latin typeface="Arial Nova Cond" panose="020B0506020202020204" pitchFamily="34" charset="0"/>
              </a:rPr>
              <a:t>The implementation timeline may vary during different stages of the process and is subject to change due to data challenges and/or deployment capacity. Customers new to FirstView are not onboarded during school start months, August - September.</a:t>
            </a:r>
          </a:p>
        </p:txBody>
      </p:sp>
    </p:spTree>
  </p:cSld>
  <p:clrMapOvr>
    <a:masterClrMapping/>
  </p:clrMapOvr>
</p:sld>
</file>

<file path=ppt/theme/theme1.xml><?xml version="1.0" encoding="utf-8"?>
<a:theme xmlns:a="http://schemas.openxmlformats.org/drawingml/2006/main" name="Office Theme">
  <a:themeElements>
    <a:clrScheme name="First Student">
      <a:dk1>
        <a:srgbClr val="000000"/>
      </a:dk1>
      <a:lt1>
        <a:srgbClr val="FFFFFF"/>
      </a:lt1>
      <a:dk2>
        <a:srgbClr val="0B2265"/>
      </a:dk2>
      <a:lt2>
        <a:srgbClr val="E7E6E6"/>
      </a:lt2>
      <a:accent1>
        <a:srgbClr val="D52B1E"/>
      </a:accent1>
      <a:accent2>
        <a:srgbClr val="007AC9"/>
      </a:accent2>
      <a:accent3>
        <a:srgbClr val="F0AB00"/>
      </a:accent3>
      <a:accent4>
        <a:srgbClr val="7AB800"/>
      </a:accent4>
      <a:accent5>
        <a:srgbClr val="6639B7"/>
      </a:accent5>
      <a:accent6>
        <a:srgbClr val="CA005D"/>
      </a:accent6>
      <a:hlink>
        <a:srgbClr val="007AC9"/>
      </a:hlink>
      <a:folHlink>
        <a:srgbClr val="F9461C"/>
      </a:folHlink>
    </a:clrScheme>
    <a:fontScheme name="Custom 4">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irst Student">
      <a:dk1>
        <a:srgbClr val="000000"/>
      </a:dk1>
      <a:lt1>
        <a:srgbClr val="FFFFFF"/>
      </a:lt1>
      <a:dk2>
        <a:srgbClr val="0B2265"/>
      </a:dk2>
      <a:lt2>
        <a:srgbClr val="E7E6E6"/>
      </a:lt2>
      <a:accent1>
        <a:srgbClr val="D52B1E"/>
      </a:accent1>
      <a:accent2>
        <a:srgbClr val="007AC9"/>
      </a:accent2>
      <a:accent3>
        <a:srgbClr val="F0AB00"/>
      </a:accent3>
      <a:accent4>
        <a:srgbClr val="7AB800"/>
      </a:accent4>
      <a:accent5>
        <a:srgbClr val="6639B7"/>
      </a:accent5>
      <a:accent6>
        <a:srgbClr val="CA005D"/>
      </a:accent6>
      <a:hlink>
        <a:srgbClr val="007AC9"/>
      </a:hlink>
      <a:folHlink>
        <a:srgbClr val="F9461C"/>
      </a:folHlink>
    </a:clrScheme>
    <a:fontScheme name="Custom 4">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88dc656-8596-4643-8ba0-7c5b5488a44e">
      <UserInfo>
        <DisplayName>Farris, Dana</DisplayName>
        <AccountId>4557</AccountId>
        <AccountType/>
      </UserInfo>
    </SharedWithUsers>
    <_activity xmlns="699e2a6d-877a-4ea8-863e-56635871f78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C817628426A746A1E0254B626E2270" ma:contentTypeVersion="17" ma:contentTypeDescription="Create a new document." ma:contentTypeScope="" ma:versionID="99888f2d215159bab88832e345cf3d88">
  <xsd:schema xmlns:xsd="http://www.w3.org/2001/XMLSchema" xmlns:xs="http://www.w3.org/2001/XMLSchema" xmlns:p="http://schemas.microsoft.com/office/2006/metadata/properties" xmlns:ns3="699e2a6d-877a-4ea8-863e-56635871f788" xmlns:ns4="b88dc656-8596-4643-8ba0-7c5b5488a44e" targetNamespace="http://schemas.microsoft.com/office/2006/metadata/properties" ma:root="true" ma:fieldsID="3861d2ae6cb2511c25b871be0cd3a50c" ns3:_="" ns4:_="">
    <xsd:import namespace="699e2a6d-877a-4ea8-863e-56635871f788"/>
    <xsd:import namespace="b88dc656-8596-4643-8ba0-7c5b5488a4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9e2a6d-877a-4ea8-863e-56635871f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8dc656-8596-4643-8ba0-7c5b5488a4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DD35B-1CA5-470A-9D2A-8AB79E67F61B}">
  <ds:schemaRefs>
    <ds:schemaRef ds:uri="b88dc656-8596-4643-8ba0-7c5b5488a44e"/>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699e2a6d-877a-4ea8-863e-56635871f788"/>
    <ds:schemaRef ds:uri="http://www.w3.org/XML/1998/namespace"/>
  </ds:schemaRefs>
</ds:datastoreItem>
</file>

<file path=customXml/itemProps2.xml><?xml version="1.0" encoding="utf-8"?>
<ds:datastoreItem xmlns:ds="http://schemas.openxmlformats.org/officeDocument/2006/customXml" ds:itemID="{E0CD9D5B-CCB2-4086-8BC9-0D079A67CEAC}">
  <ds:schemaRefs>
    <ds:schemaRef ds:uri="http://schemas.microsoft.com/sharepoint/v3/contenttype/forms"/>
  </ds:schemaRefs>
</ds:datastoreItem>
</file>

<file path=customXml/itemProps3.xml><?xml version="1.0" encoding="utf-8"?>
<ds:datastoreItem xmlns:ds="http://schemas.openxmlformats.org/officeDocument/2006/customXml" ds:itemID="{842962E7-58FC-49E9-B89A-10E5F790B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9e2a6d-877a-4ea8-863e-56635871f788"/>
    <ds:schemaRef ds:uri="b88dc656-8596-4643-8ba0-7c5b5488a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2079</TotalTime>
  <Words>1063</Words>
  <Application>Microsoft Office PowerPoint</Application>
  <PresentationFormat>On-screen Show (4:3)</PresentationFormat>
  <Paragraphs>126</Paragraphs>
  <Slides>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Nova</vt:lpstr>
      <vt:lpstr>Arial Nova Cond</vt:lpstr>
      <vt:lpstr>Bahnschrift Light Condensed</vt:lpstr>
      <vt:lpstr>Calibri</vt:lpstr>
      <vt:lpstr>Courier New</vt:lpstr>
      <vt:lpstr>Roboto</vt:lpstr>
      <vt:lpstr>Office Theme</vt:lpstr>
      <vt:lpstr>1_Office Theme</vt:lpstr>
      <vt:lpstr>What is firstview?</vt:lpstr>
      <vt:lpstr>The future of firstview</vt:lpstr>
      <vt:lpstr>Data &amp; Operational Requirements</vt:lpstr>
      <vt:lpstr>FirstView dashboard</vt:lpstr>
      <vt:lpstr>Firstview dashboard</vt:lpstr>
      <vt:lpstr>FirstView Parent App</vt:lpstr>
      <vt:lpstr>Firstview parent app</vt:lpstr>
      <vt:lpstr>Implementation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Jean-Paul Robertson</dc:creator>
  <cp:keywords/>
  <dc:description/>
  <cp:lastModifiedBy>Ingram, Tiffani M</cp:lastModifiedBy>
  <cp:revision>98</cp:revision>
  <dcterms:created xsi:type="dcterms:W3CDTF">2021-08-04T13:31:02Z</dcterms:created>
  <dcterms:modified xsi:type="dcterms:W3CDTF">2024-10-18T15:09:35Z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0x01010019C817628426A746A1E0254B626E2270</vt:lpwstr>
  </property>
  <property fmtid="{D5CDD505-2E9C-101B-9397-08002B2CF9AE}" pid="3" name="MediaServiceImageTags">
    <vt:lpwstr/>
  </property>
</Properties>
</file>